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6" r:id="rId15"/>
    <p:sldId id="269" r:id="rId16"/>
    <p:sldId id="270" r:id="rId17"/>
    <p:sldId id="271" r:id="rId18"/>
    <p:sldId id="272" r:id="rId19"/>
    <p:sldId id="275" r:id="rId20"/>
    <p:sldId id="278" r:id="rId21"/>
    <p:sldId id="289" r:id="rId22"/>
    <p:sldId id="284" r:id="rId23"/>
    <p:sldId id="290" r:id="rId24"/>
    <p:sldId id="285"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291" r:id="rId41"/>
    <p:sldId id="292" r:id="rId42"/>
    <p:sldId id="293" r:id="rId43"/>
    <p:sldId id="294" r:id="rId44"/>
    <p:sldId id="295" r:id="rId45"/>
    <p:sldId id="296" r:id="rId46"/>
    <p:sldId id="297" r:id="rId47"/>
    <p:sldId id="298" r:id="rId48"/>
    <p:sldId id="299" r:id="rId49"/>
    <p:sldId id="300" r:id="rId50"/>
    <p:sldId id="28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90"/>
  </p:normalViewPr>
  <p:slideViewPr>
    <p:cSldViewPr snapToGrid="0" snapToObjects="1">
      <p:cViewPr>
        <p:scale>
          <a:sx n="100" d="100"/>
          <a:sy n="100" d="100"/>
        </p:scale>
        <p:origin x="368" y="5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package" Target="../embeddings/Microsoft_Excel_Worksheet1.xlsx"/><Relationship Id="rId1" Type="http://schemas.microsoft.com/office/2011/relationships/chartStyle" Target="style1.xml"/><Relationship Id="rId2"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Actual vs. Forecasted Credit Hours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Sheet2!$B$1</c:f>
              <c:strCache>
                <c:ptCount val="1"/>
                <c:pt idx="0">
                  <c:v>Actual</c:v>
                </c:pt>
              </c:strCache>
            </c:strRef>
          </c:tx>
          <c:spPr>
            <a:ln w="28575" cap="rnd">
              <a:solidFill>
                <a:srgbClr val="0070C0"/>
              </a:solidFill>
              <a:round/>
            </a:ln>
            <a:effectLst/>
          </c:spPr>
          <c:marker>
            <c:symbol val="none"/>
          </c:marker>
          <c:cat>
            <c:numRef>
              <c:f>Sheet2!$A$2:$A$33</c:f>
              <c:numCache>
                <c:formatCode>General</c:formatCode>
                <c:ptCount val="32"/>
                <c:pt idx="0">
                  <c:v>200530.0</c:v>
                </c:pt>
                <c:pt idx="1">
                  <c:v>200610.0</c:v>
                </c:pt>
                <c:pt idx="2">
                  <c:v>200620.0</c:v>
                </c:pt>
                <c:pt idx="3">
                  <c:v>200630.0</c:v>
                </c:pt>
                <c:pt idx="4">
                  <c:v>200710.0</c:v>
                </c:pt>
                <c:pt idx="5">
                  <c:v>200720.0</c:v>
                </c:pt>
                <c:pt idx="6">
                  <c:v>200730.0</c:v>
                </c:pt>
                <c:pt idx="7">
                  <c:v>200810.0</c:v>
                </c:pt>
                <c:pt idx="8">
                  <c:v>200820.0</c:v>
                </c:pt>
                <c:pt idx="9">
                  <c:v>200830.0</c:v>
                </c:pt>
                <c:pt idx="10">
                  <c:v>200910.0</c:v>
                </c:pt>
                <c:pt idx="11">
                  <c:v>200920.0</c:v>
                </c:pt>
                <c:pt idx="12">
                  <c:v>200930.0</c:v>
                </c:pt>
                <c:pt idx="13">
                  <c:v>201010.0</c:v>
                </c:pt>
                <c:pt idx="14">
                  <c:v>201020.0</c:v>
                </c:pt>
                <c:pt idx="15">
                  <c:v>201030.0</c:v>
                </c:pt>
                <c:pt idx="16">
                  <c:v>201110.0</c:v>
                </c:pt>
                <c:pt idx="17">
                  <c:v>201120.0</c:v>
                </c:pt>
                <c:pt idx="18">
                  <c:v>201130.0</c:v>
                </c:pt>
                <c:pt idx="19">
                  <c:v>201210.0</c:v>
                </c:pt>
                <c:pt idx="20">
                  <c:v>201220.0</c:v>
                </c:pt>
                <c:pt idx="21">
                  <c:v>201230.0</c:v>
                </c:pt>
                <c:pt idx="22">
                  <c:v>201310.0</c:v>
                </c:pt>
                <c:pt idx="23">
                  <c:v>201320.0</c:v>
                </c:pt>
                <c:pt idx="24">
                  <c:v>201330.0</c:v>
                </c:pt>
                <c:pt idx="25">
                  <c:v>201410.0</c:v>
                </c:pt>
                <c:pt idx="26">
                  <c:v>201420.0</c:v>
                </c:pt>
                <c:pt idx="27">
                  <c:v>201430.0</c:v>
                </c:pt>
                <c:pt idx="28">
                  <c:v>201510.0</c:v>
                </c:pt>
                <c:pt idx="29">
                  <c:v>201520.0</c:v>
                </c:pt>
                <c:pt idx="30">
                  <c:v>201530.0</c:v>
                </c:pt>
                <c:pt idx="31">
                  <c:v>201610.0</c:v>
                </c:pt>
              </c:numCache>
            </c:numRef>
          </c:cat>
          <c:val>
            <c:numRef>
              <c:f>Sheet2!$B$2:$B$33</c:f>
              <c:numCache>
                <c:formatCode>General</c:formatCode>
                <c:ptCount val="32"/>
                <c:pt idx="0">
                  <c:v>35769.95</c:v>
                </c:pt>
                <c:pt idx="1">
                  <c:v>161046.65</c:v>
                </c:pt>
                <c:pt idx="2">
                  <c:v>157479.05</c:v>
                </c:pt>
                <c:pt idx="3">
                  <c:v>34181.0</c:v>
                </c:pt>
                <c:pt idx="4">
                  <c:v>170815.75</c:v>
                </c:pt>
                <c:pt idx="5">
                  <c:v>168337.85</c:v>
                </c:pt>
                <c:pt idx="6">
                  <c:v>36090.65</c:v>
                </c:pt>
                <c:pt idx="7">
                  <c:v>169874.0</c:v>
                </c:pt>
                <c:pt idx="8">
                  <c:v>169653.25</c:v>
                </c:pt>
                <c:pt idx="9">
                  <c:v>37244.65</c:v>
                </c:pt>
                <c:pt idx="10">
                  <c:v>174535.25</c:v>
                </c:pt>
                <c:pt idx="11">
                  <c:v>183486.25</c:v>
                </c:pt>
                <c:pt idx="12">
                  <c:v>45875.5</c:v>
                </c:pt>
                <c:pt idx="13">
                  <c:v>194757.5</c:v>
                </c:pt>
                <c:pt idx="14">
                  <c:v>203496.75</c:v>
                </c:pt>
                <c:pt idx="15">
                  <c:v>51642.75</c:v>
                </c:pt>
                <c:pt idx="16">
                  <c:v>201719.0</c:v>
                </c:pt>
                <c:pt idx="17">
                  <c:v>200804.5</c:v>
                </c:pt>
                <c:pt idx="18">
                  <c:v>45504.75</c:v>
                </c:pt>
                <c:pt idx="19">
                  <c:v>186086.5</c:v>
                </c:pt>
                <c:pt idx="20">
                  <c:v>179001.25</c:v>
                </c:pt>
                <c:pt idx="21">
                  <c:v>43389.5</c:v>
                </c:pt>
                <c:pt idx="22">
                  <c:v>173573.0</c:v>
                </c:pt>
                <c:pt idx="23">
                  <c:v>167432.5</c:v>
                </c:pt>
                <c:pt idx="24">
                  <c:v>40936.5</c:v>
                </c:pt>
                <c:pt idx="25">
                  <c:v>163444.5</c:v>
                </c:pt>
                <c:pt idx="26">
                  <c:v>157473.0</c:v>
                </c:pt>
                <c:pt idx="27">
                  <c:v>38648.25</c:v>
                </c:pt>
                <c:pt idx="28">
                  <c:v>148228.75</c:v>
                </c:pt>
                <c:pt idx="29">
                  <c:v>142376.25</c:v>
                </c:pt>
                <c:pt idx="30">
                  <c:v>36299.0</c:v>
                </c:pt>
                <c:pt idx="31">
                  <c:v>138561.5</c:v>
                </c:pt>
              </c:numCache>
            </c:numRef>
          </c:val>
          <c:smooth val="0"/>
          <c:extLst xmlns:c16r2="http://schemas.microsoft.com/office/drawing/2015/06/chart">
            <c:ext xmlns:c16="http://schemas.microsoft.com/office/drawing/2014/chart" uri="{C3380CC4-5D6E-409C-BE32-E72D297353CC}">
              <c16:uniqueId val="{00000000-7851-4856-B7A4-A3D2A4A954A4}"/>
            </c:ext>
          </c:extLst>
        </c:ser>
        <c:ser>
          <c:idx val="2"/>
          <c:order val="1"/>
          <c:tx>
            <c:strRef>
              <c:f>Sheet2!$C$1</c:f>
              <c:strCache>
                <c:ptCount val="1"/>
                <c:pt idx="0">
                  <c:v>Forecasted</c:v>
                </c:pt>
              </c:strCache>
            </c:strRef>
          </c:tx>
          <c:spPr>
            <a:ln w="28575" cap="rnd">
              <a:solidFill>
                <a:srgbClr val="FF9933"/>
              </a:solidFill>
              <a:round/>
            </a:ln>
            <a:effectLst/>
          </c:spPr>
          <c:marker>
            <c:symbol val="none"/>
          </c:marker>
          <c:cat>
            <c:numRef>
              <c:f>Sheet2!$A$2:$A$33</c:f>
              <c:numCache>
                <c:formatCode>General</c:formatCode>
                <c:ptCount val="32"/>
                <c:pt idx="0">
                  <c:v>200530.0</c:v>
                </c:pt>
                <c:pt idx="1">
                  <c:v>200610.0</c:v>
                </c:pt>
                <c:pt idx="2">
                  <c:v>200620.0</c:v>
                </c:pt>
                <c:pt idx="3">
                  <c:v>200630.0</c:v>
                </c:pt>
                <c:pt idx="4">
                  <c:v>200710.0</c:v>
                </c:pt>
                <c:pt idx="5">
                  <c:v>200720.0</c:v>
                </c:pt>
                <c:pt idx="6">
                  <c:v>200730.0</c:v>
                </c:pt>
                <c:pt idx="7">
                  <c:v>200810.0</c:v>
                </c:pt>
                <c:pt idx="8">
                  <c:v>200820.0</c:v>
                </c:pt>
                <c:pt idx="9">
                  <c:v>200830.0</c:v>
                </c:pt>
                <c:pt idx="10">
                  <c:v>200910.0</c:v>
                </c:pt>
                <c:pt idx="11">
                  <c:v>200920.0</c:v>
                </c:pt>
                <c:pt idx="12">
                  <c:v>200930.0</c:v>
                </c:pt>
                <c:pt idx="13">
                  <c:v>201010.0</c:v>
                </c:pt>
                <c:pt idx="14">
                  <c:v>201020.0</c:v>
                </c:pt>
                <c:pt idx="15">
                  <c:v>201030.0</c:v>
                </c:pt>
                <c:pt idx="16">
                  <c:v>201110.0</c:v>
                </c:pt>
                <c:pt idx="17">
                  <c:v>201120.0</c:v>
                </c:pt>
                <c:pt idx="18">
                  <c:v>201130.0</c:v>
                </c:pt>
                <c:pt idx="19">
                  <c:v>201210.0</c:v>
                </c:pt>
                <c:pt idx="20">
                  <c:v>201220.0</c:v>
                </c:pt>
                <c:pt idx="21">
                  <c:v>201230.0</c:v>
                </c:pt>
                <c:pt idx="22">
                  <c:v>201310.0</c:v>
                </c:pt>
                <c:pt idx="23">
                  <c:v>201320.0</c:v>
                </c:pt>
                <c:pt idx="24">
                  <c:v>201330.0</c:v>
                </c:pt>
                <c:pt idx="25">
                  <c:v>201410.0</c:v>
                </c:pt>
                <c:pt idx="26">
                  <c:v>201420.0</c:v>
                </c:pt>
                <c:pt idx="27">
                  <c:v>201430.0</c:v>
                </c:pt>
                <c:pt idx="28">
                  <c:v>201510.0</c:v>
                </c:pt>
                <c:pt idx="29">
                  <c:v>201520.0</c:v>
                </c:pt>
                <c:pt idx="30">
                  <c:v>201530.0</c:v>
                </c:pt>
                <c:pt idx="31">
                  <c:v>201610.0</c:v>
                </c:pt>
              </c:numCache>
            </c:numRef>
          </c:cat>
          <c:val>
            <c:numRef>
              <c:f>Sheet2!$C$2:$C$33</c:f>
              <c:numCache>
                <c:formatCode>General</c:formatCode>
                <c:ptCount val="32"/>
                <c:pt idx="0">
                  <c:v>35734.18</c:v>
                </c:pt>
                <c:pt idx="1">
                  <c:v>160885.6</c:v>
                </c:pt>
                <c:pt idx="2">
                  <c:v>157321.57</c:v>
                </c:pt>
                <c:pt idx="3">
                  <c:v>35047.84</c:v>
                </c:pt>
                <c:pt idx="4">
                  <c:v>162790.23</c:v>
                </c:pt>
                <c:pt idx="5">
                  <c:v>164035.8</c:v>
                </c:pt>
                <c:pt idx="6">
                  <c:v>38460.14</c:v>
                </c:pt>
                <c:pt idx="7">
                  <c:v>176283.43</c:v>
                </c:pt>
                <c:pt idx="8">
                  <c:v>170563.85</c:v>
                </c:pt>
                <c:pt idx="9">
                  <c:v>35546.16</c:v>
                </c:pt>
                <c:pt idx="10">
                  <c:v>166439.07</c:v>
                </c:pt>
                <c:pt idx="11">
                  <c:v>172800.64</c:v>
                </c:pt>
                <c:pt idx="12">
                  <c:v>46326.54</c:v>
                </c:pt>
                <c:pt idx="13">
                  <c:v>186959.3</c:v>
                </c:pt>
                <c:pt idx="14">
                  <c:v>204100.09</c:v>
                </c:pt>
                <c:pt idx="15">
                  <c:v>56754.56</c:v>
                </c:pt>
                <c:pt idx="16">
                  <c:v>204603.03</c:v>
                </c:pt>
                <c:pt idx="17">
                  <c:v>206661.14</c:v>
                </c:pt>
                <c:pt idx="18">
                  <c:v>45703.89</c:v>
                </c:pt>
                <c:pt idx="19">
                  <c:v>195200.04</c:v>
                </c:pt>
                <c:pt idx="20">
                  <c:v>186267.99</c:v>
                </c:pt>
                <c:pt idx="21">
                  <c:v>33110.09</c:v>
                </c:pt>
                <c:pt idx="22">
                  <c:v>176695.85</c:v>
                </c:pt>
                <c:pt idx="23">
                  <c:v>165394.45</c:v>
                </c:pt>
                <c:pt idx="24">
                  <c:v>45627.51</c:v>
                </c:pt>
                <c:pt idx="25">
                  <c:v>169185.34</c:v>
                </c:pt>
                <c:pt idx="26">
                  <c:v>163182.76</c:v>
                </c:pt>
                <c:pt idx="27">
                  <c:v>31152.29</c:v>
                </c:pt>
                <c:pt idx="28">
                  <c:v>156760.12</c:v>
                </c:pt>
                <c:pt idx="29">
                  <c:v>143470.5</c:v>
                </c:pt>
                <c:pt idx="30">
                  <c:v>36612.73</c:v>
                </c:pt>
                <c:pt idx="31">
                  <c:v>139136.45</c:v>
                </c:pt>
              </c:numCache>
            </c:numRef>
          </c:val>
          <c:smooth val="0"/>
          <c:extLst xmlns:c16r2="http://schemas.microsoft.com/office/drawing/2015/06/chart">
            <c:ext xmlns:c16="http://schemas.microsoft.com/office/drawing/2014/chart" uri="{C3380CC4-5D6E-409C-BE32-E72D297353CC}">
              <c16:uniqueId val="{00000001-7851-4856-B7A4-A3D2A4A954A4}"/>
            </c:ext>
          </c:extLst>
        </c:ser>
        <c:dLbls>
          <c:showLegendKey val="0"/>
          <c:showVal val="0"/>
          <c:showCatName val="0"/>
          <c:showSerName val="0"/>
          <c:showPercent val="0"/>
          <c:showBubbleSize val="0"/>
        </c:dLbls>
        <c:smooth val="0"/>
        <c:axId val="-2142802496"/>
        <c:axId val="-2142798976"/>
      </c:lineChart>
      <c:catAx>
        <c:axId val="-214280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798976"/>
        <c:crosses val="autoZero"/>
        <c:auto val="1"/>
        <c:lblAlgn val="ctr"/>
        <c:lblOffset val="100"/>
        <c:noMultiLvlLbl val="0"/>
      </c:catAx>
      <c:valAx>
        <c:axId val="-2142798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802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8575">
      <a:solidFill>
        <a:sysClr val="window" lastClr="FFFFFF">
          <a:lumMod val="65000"/>
        </a:sysClr>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4984C-0332-FC48-9717-E74CF5D7084C}" type="datetimeFigureOut">
              <a:rPr lang="en-US" smtClean="0"/>
              <a:t>7/29/16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1EF3D-8312-3F42-BCB8-2367F039D789}" type="slidenum">
              <a:rPr lang="en-US" smtClean="0"/>
              <a:t>‹#›</a:t>
            </a:fld>
            <a:endParaRPr lang="en-US"/>
          </a:p>
        </p:txBody>
      </p:sp>
    </p:spTree>
    <p:extLst>
      <p:ext uri="{BB962C8B-B14F-4D97-AF65-F5344CB8AC3E}">
        <p14:creationId xmlns:p14="http://schemas.microsoft.com/office/powerpoint/2010/main" val="50208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CAF77-CF46-4156-ADC8-33FCB5324EFB}" type="slidenum">
              <a:rPr lang="en-US" smtClean="0"/>
              <a:pPr/>
              <a:t>25</a:t>
            </a:fld>
            <a:endParaRPr lang="en-US"/>
          </a:p>
        </p:txBody>
      </p:sp>
    </p:spTree>
    <p:extLst>
      <p:ext uri="{BB962C8B-B14F-4D97-AF65-F5344CB8AC3E}">
        <p14:creationId xmlns:p14="http://schemas.microsoft.com/office/powerpoint/2010/main" val="171994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chose a lag</a:t>
            </a:r>
            <a:r>
              <a:rPr lang="en-US" baseline="0" dirty="0" smtClean="0"/>
              <a:t> of 3 since our data is composed of three terms.</a:t>
            </a:r>
            <a:endParaRPr lang="en-US" dirty="0"/>
          </a:p>
        </p:txBody>
      </p:sp>
      <p:sp>
        <p:nvSpPr>
          <p:cNvPr id="4" name="Slide Number Placeholder 3"/>
          <p:cNvSpPr>
            <a:spLocks noGrp="1"/>
          </p:cNvSpPr>
          <p:nvPr>
            <p:ph type="sldNum" sz="quarter" idx="10"/>
          </p:nvPr>
        </p:nvSpPr>
        <p:spPr/>
        <p:txBody>
          <a:bodyPr/>
          <a:lstStyle/>
          <a:p>
            <a:fld id="{334081ED-ABA0-42A9-BA0C-FE4FDA363521}" type="slidenum">
              <a:rPr lang="en-US" smtClean="0"/>
              <a:t>44</a:t>
            </a:fld>
            <a:endParaRPr lang="en-US"/>
          </a:p>
        </p:txBody>
      </p:sp>
    </p:spTree>
    <p:extLst>
      <p:ext uri="{BB962C8B-B14F-4D97-AF65-F5344CB8AC3E}">
        <p14:creationId xmlns:p14="http://schemas.microsoft.com/office/powerpoint/2010/main" val="1697644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AIC gives us a measure of the goodness</a:t>
            </a:r>
            <a:r>
              <a:rPr lang="en-US" baseline="0" dirty="0" smtClean="0"/>
              <a:t> of fit, and simplicity of the model.  We want to choose the lowest AIC.</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Calibri" panose="020F0502020204030204" pitchFamily="34" charset="0"/>
              </a:rPr>
              <a:t>Keshvani</a:t>
            </a:r>
            <a:r>
              <a:rPr lang="en-US" sz="1200" dirty="0" smtClean="0">
                <a:latin typeface="Calibri" panose="020F0502020204030204" pitchFamily="34" charset="0"/>
              </a:rPr>
              <a:t>, Abbas (2013) Using AIC to Test</a:t>
            </a:r>
            <a:r>
              <a:rPr lang="en-US" sz="1200" baseline="0" dirty="0" smtClean="0">
                <a:latin typeface="Calibri" panose="020F0502020204030204" pitchFamily="34" charset="0"/>
              </a:rPr>
              <a:t> ARIMA Models </a:t>
            </a:r>
            <a:r>
              <a:rPr lang="en-US" dirty="0" smtClean="0"/>
              <a:t>https://coolstatsblog.com/2013/08/14/using-aic-to-test-arima-models-2/</a:t>
            </a:r>
            <a:r>
              <a:rPr lang="en-US" baseline="0" dirty="0" smtClean="0"/>
              <a:t> </a:t>
            </a:r>
            <a:r>
              <a:rPr lang="en-US" sz="1200" dirty="0" smtClean="0">
                <a:latin typeface="Calibri" panose="020F0502020204030204" pitchFamily="34" charset="0"/>
              </a:rPr>
              <a:t>Accessed on 7/28/2016</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34081ED-ABA0-42A9-BA0C-FE4FDA363521}" type="slidenum">
              <a:rPr lang="en-US" smtClean="0"/>
              <a:t>45</a:t>
            </a:fld>
            <a:endParaRPr lang="en-US"/>
          </a:p>
        </p:txBody>
      </p:sp>
    </p:spTree>
    <p:extLst>
      <p:ext uri="{BB962C8B-B14F-4D97-AF65-F5344CB8AC3E}">
        <p14:creationId xmlns:p14="http://schemas.microsoft.com/office/powerpoint/2010/main" val="93270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Fall</a:t>
            </a:r>
            <a:r>
              <a:rPr lang="en-US" baseline="0" dirty="0" smtClean="0"/>
              <a:t> 2014 – Summer 2015 year, the model has over predicted by 3%.</a:t>
            </a:r>
            <a:endParaRPr lang="en-US" dirty="0"/>
          </a:p>
        </p:txBody>
      </p:sp>
      <p:sp>
        <p:nvSpPr>
          <p:cNvPr id="4" name="Slide Number Placeholder 3"/>
          <p:cNvSpPr>
            <a:spLocks noGrp="1"/>
          </p:cNvSpPr>
          <p:nvPr>
            <p:ph type="sldNum" sz="quarter" idx="10"/>
          </p:nvPr>
        </p:nvSpPr>
        <p:spPr/>
        <p:txBody>
          <a:bodyPr/>
          <a:lstStyle/>
          <a:p>
            <a:fld id="{334081ED-ABA0-42A9-BA0C-FE4FDA363521}" type="slidenum">
              <a:rPr lang="en-US" smtClean="0"/>
              <a:t>46</a:t>
            </a:fld>
            <a:endParaRPr lang="en-US"/>
          </a:p>
        </p:txBody>
      </p:sp>
    </p:spTree>
    <p:extLst>
      <p:ext uri="{BB962C8B-B14F-4D97-AF65-F5344CB8AC3E}">
        <p14:creationId xmlns:p14="http://schemas.microsoft.com/office/powerpoint/2010/main" val="1574083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081ED-ABA0-42A9-BA0C-FE4FDA363521}" type="slidenum">
              <a:rPr lang="en-US" smtClean="0"/>
              <a:t>47</a:t>
            </a:fld>
            <a:endParaRPr lang="en-US"/>
          </a:p>
        </p:txBody>
      </p:sp>
    </p:spTree>
    <p:extLst>
      <p:ext uri="{BB962C8B-B14F-4D97-AF65-F5344CB8AC3E}">
        <p14:creationId xmlns:p14="http://schemas.microsoft.com/office/powerpoint/2010/main" val="1153396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081ED-ABA0-42A9-BA0C-FE4FDA363521}" type="slidenum">
              <a:rPr lang="en-US" smtClean="0"/>
              <a:t>48</a:t>
            </a:fld>
            <a:endParaRPr lang="en-US"/>
          </a:p>
        </p:txBody>
      </p:sp>
    </p:spTree>
    <p:extLst>
      <p:ext uri="{BB962C8B-B14F-4D97-AF65-F5344CB8AC3E}">
        <p14:creationId xmlns:p14="http://schemas.microsoft.com/office/powerpoint/2010/main" val="119938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B3CAF77-CF46-4156-ADC8-33FCB5324EFB}" type="slidenum">
              <a:rPr lang="en-US" smtClean="0"/>
              <a:pPr/>
              <a:t>26</a:t>
            </a:fld>
            <a:endParaRPr lang="en-US"/>
          </a:p>
        </p:txBody>
      </p:sp>
    </p:spTree>
    <p:extLst>
      <p:ext uri="{BB962C8B-B14F-4D97-AF65-F5344CB8AC3E}">
        <p14:creationId xmlns:p14="http://schemas.microsoft.com/office/powerpoint/2010/main" val="1704380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CAF77-CF46-4156-ADC8-33FCB5324EFB}" type="slidenum">
              <a:rPr lang="en-US" smtClean="0"/>
              <a:pPr/>
              <a:t>27</a:t>
            </a:fld>
            <a:endParaRPr lang="en-US"/>
          </a:p>
        </p:txBody>
      </p:sp>
    </p:spTree>
    <p:extLst>
      <p:ext uri="{BB962C8B-B14F-4D97-AF65-F5344CB8AC3E}">
        <p14:creationId xmlns:p14="http://schemas.microsoft.com/office/powerpoint/2010/main" val="71629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CAF77-CF46-4156-ADC8-33FCB5324EFB}" type="slidenum">
              <a:rPr lang="en-US" smtClean="0"/>
              <a:pPr/>
              <a:t>28</a:t>
            </a:fld>
            <a:endParaRPr lang="en-US"/>
          </a:p>
        </p:txBody>
      </p:sp>
    </p:spTree>
    <p:extLst>
      <p:ext uri="{BB962C8B-B14F-4D97-AF65-F5344CB8AC3E}">
        <p14:creationId xmlns:p14="http://schemas.microsoft.com/office/powerpoint/2010/main" val="182441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CAF77-CF46-4156-ADC8-33FCB5324EFB}" type="slidenum">
              <a:rPr lang="en-US" smtClean="0"/>
              <a:pPr/>
              <a:t>29</a:t>
            </a:fld>
            <a:endParaRPr lang="en-US"/>
          </a:p>
        </p:txBody>
      </p:sp>
    </p:spTree>
    <p:extLst>
      <p:ext uri="{BB962C8B-B14F-4D97-AF65-F5344CB8AC3E}">
        <p14:creationId xmlns:p14="http://schemas.microsoft.com/office/powerpoint/2010/main" val="103113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CAF77-CF46-4156-ADC8-33FCB5324EFB}" type="slidenum">
              <a:rPr lang="en-US" smtClean="0"/>
              <a:pPr/>
              <a:t>39</a:t>
            </a:fld>
            <a:endParaRPr lang="en-US"/>
          </a:p>
        </p:txBody>
      </p:sp>
    </p:spTree>
    <p:extLst>
      <p:ext uri="{BB962C8B-B14F-4D97-AF65-F5344CB8AC3E}">
        <p14:creationId xmlns:p14="http://schemas.microsoft.com/office/powerpoint/2010/main" val="612124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Fall</a:t>
            </a:r>
            <a:r>
              <a:rPr lang="en-US" baseline="0" dirty="0" smtClean="0"/>
              <a:t> 2014 – Summer 2015 year, the model has over predicted by 3%.</a:t>
            </a:r>
            <a:endParaRPr lang="en-US" dirty="0"/>
          </a:p>
        </p:txBody>
      </p:sp>
      <p:sp>
        <p:nvSpPr>
          <p:cNvPr id="4" name="Slide Number Placeholder 3"/>
          <p:cNvSpPr>
            <a:spLocks noGrp="1"/>
          </p:cNvSpPr>
          <p:nvPr>
            <p:ph type="sldNum" sz="quarter" idx="10"/>
          </p:nvPr>
        </p:nvSpPr>
        <p:spPr/>
        <p:txBody>
          <a:bodyPr/>
          <a:lstStyle/>
          <a:p>
            <a:fld id="{334081ED-ABA0-42A9-BA0C-FE4FDA363521}" type="slidenum">
              <a:rPr lang="en-US" smtClean="0"/>
              <a:t>41</a:t>
            </a:fld>
            <a:endParaRPr lang="en-US"/>
          </a:p>
        </p:txBody>
      </p:sp>
    </p:spTree>
    <p:extLst>
      <p:ext uri="{BB962C8B-B14F-4D97-AF65-F5344CB8AC3E}">
        <p14:creationId xmlns:p14="http://schemas.microsoft.com/office/powerpoint/2010/main" val="134264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Autocorrelation – plot data against</a:t>
            </a:r>
            <a:r>
              <a:rPr lang="en-US" baseline="0" dirty="0" smtClean="0"/>
              <a:t> past values of itself.  Do you see a linear relationship?</a:t>
            </a:r>
          </a:p>
          <a:p>
            <a:endParaRPr lang="en-US" baseline="0" dirty="0" smtClean="0"/>
          </a:p>
          <a:p>
            <a:r>
              <a:rPr lang="en-US" baseline="0" dirty="0" smtClean="0"/>
              <a:t>Autoregressive and Moving Average terms use past data and past errors to estimate future values</a:t>
            </a:r>
            <a:endParaRPr lang="en-US" dirty="0"/>
          </a:p>
        </p:txBody>
      </p:sp>
      <p:sp>
        <p:nvSpPr>
          <p:cNvPr id="4" name="Slide Number Placeholder 3"/>
          <p:cNvSpPr>
            <a:spLocks noGrp="1"/>
          </p:cNvSpPr>
          <p:nvPr>
            <p:ph type="sldNum" sz="quarter" idx="10"/>
          </p:nvPr>
        </p:nvSpPr>
        <p:spPr/>
        <p:txBody>
          <a:bodyPr/>
          <a:lstStyle/>
          <a:p>
            <a:fld id="{334081ED-ABA0-42A9-BA0C-FE4FDA363521}" type="slidenum">
              <a:rPr lang="en-US" smtClean="0"/>
              <a:t>42</a:t>
            </a:fld>
            <a:endParaRPr lang="en-US"/>
          </a:p>
        </p:txBody>
      </p:sp>
    </p:spTree>
    <p:extLst>
      <p:ext uri="{BB962C8B-B14F-4D97-AF65-F5344CB8AC3E}">
        <p14:creationId xmlns:p14="http://schemas.microsoft.com/office/powerpoint/2010/main" val="559070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 were no seasonal trend, we would not see</a:t>
            </a:r>
            <a:r>
              <a:rPr lang="en-US" baseline="0" dirty="0" smtClean="0"/>
              <a:t> the peaks and valleys in a predictable pattern.</a:t>
            </a:r>
            <a:endParaRPr lang="en-US" dirty="0"/>
          </a:p>
        </p:txBody>
      </p:sp>
      <p:sp>
        <p:nvSpPr>
          <p:cNvPr id="4" name="Slide Number Placeholder 3"/>
          <p:cNvSpPr>
            <a:spLocks noGrp="1"/>
          </p:cNvSpPr>
          <p:nvPr>
            <p:ph type="sldNum" sz="quarter" idx="10"/>
          </p:nvPr>
        </p:nvSpPr>
        <p:spPr/>
        <p:txBody>
          <a:bodyPr/>
          <a:lstStyle/>
          <a:p>
            <a:fld id="{334081ED-ABA0-42A9-BA0C-FE4FDA363521}" type="slidenum">
              <a:rPr lang="en-US" smtClean="0"/>
              <a:t>43</a:t>
            </a:fld>
            <a:endParaRPr lang="en-US"/>
          </a:p>
        </p:txBody>
      </p:sp>
    </p:spTree>
    <p:extLst>
      <p:ext uri="{BB962C8B-B14F-4D97-AF65-F5344CB8AC3E}">
        <p14:creationId xmlns:p14="http://schemas.microsoft.com/office/powerpoint/2010/main" val="861966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FEA2D7-6E4B-914A-B073-3B1116DA7592}" type="datetimeFigureOut">
              <a:rPr lang="en-US" smtClean="0"/>
              <a:t>7/29/16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625F6-E214-844D-8CD3-AC2C85C426EB}" type="slidenum">
              <a:rPr lang="en-US" smtClean="0"/>
              <a:t>‹#›</a:t>
            </a:fld>
            <a:endParaRPr lang="en-US"/>
          </a:p>
        </p:txBody>
      </p:sp>
    </p:spTree>
    <p:extLst>
      <p:ext uri="{BB962C8B-B14F-4D97-AF65-F5344CB8AC3E}">
        <p14:creationId xmlns:p14="http://schemas.microsoft.com/office/powerpoint/2010/main" val="1346174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EA2D7-6E4B-914A-B073-3B1116DA7592}" type="datetimeFigureOut">
              <a:rPr lang="en-US" smtClean="0"/>
              <a:t>7/29/16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625F6-E214-844D-8CD3-AC2C85C426EB}" type="slidenum">
              <a:rPr lang="en-US" smtClean="0"/>
              <a:t>‹#›</a:t>
            </a:fld>
            <a:endParaRPr lang="en-US"/>
          </a:p>
        </p:txBody>
      </p:sp>
    </p:spTree>
    <p:extLst>
      <p:ext uri="{BB962C8B-B14F-4D97-AF65-F5344CB8AC3E}">
        <p14:creationId xmlns:p14="http://schemas.microsoft.com/office/powerpoint/2010/main" val="168690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EA2D7-6E4B-914A-B073-3B1116DA7592}" type="datetimeFigureOut">
              <a:rPr lang="en-US" smtClean="0"/>
              <a:t>7/29/16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625F6-E214-844D-8CD3-AC2C85C426EB}" type="slidenum">
              <a:rPr lang="en-US" smtClean="0"/>
              <a:t>‹#›</a:t>
            </a:fld>
            <a:endParaRPr lang="en-US"/>
          </a:p>
        </p:txBody>
      </p:sp>
    </p:spTree>
    <p:extLst>
      <p:ext uri="{BB962C8B-B14F-4D97-AF65-F5344CB8AC3E}">
        <p14:creationId xmlns:p14="http://schemas.microsoft.com/office/powerpoint/2010/main" val="73339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EA2D7-6E4B-914A-B073-3B1116DA7592}" type="datetimeFigureOut">
              <a:rPr lang="en-US" smtClean="0"/>
              <a:t>7/29/16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625F6-E214-844D-8CD3-AC2C85C426EB}" type="slidenum">
              <a:rPr lang="en-US" smtClean="0"/>
              <a:t>‹#›</a:t>
            </a:fld>
            <a:endParaRPr lang="en-US"/>
          </a:p>
        </p:txBody>
      </p:sp>
    </p:spTree>
    <p:extLst>
      <p:ext uri="{BB962C8B-B14F-4D97-AF65-F5344CB8AC3E}">
        <p14:creationId xmlns:p14="http://schemas.microsoft.com/office/powerpoint/2010/main" val="7217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EA2D7-6E4B-914A-B073-3B1116DA7592}" type="datetimeFigureOut">
              <a:rPr lang="en-US" smtClean="0"/>
              <a:t>7/29/16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625F6-E214-844D-8CD3-AC2C85C426EB}" type="slidenum">
              <a:rPr lang="en-US" smtClean="0"/>
              <a:t>‹#›</a:t>
            </a:fld>
            <a:endParaRPr lang="en-US"/>
          </a:p>
        </p:txBody>
      </p:sp>
    </p:spTree>
    <p:extLst>
      <p:ext uri="{BB962C8B-B14F-4D97-AF65-F5344CB8AC3E}">
        <p14:creationId xmlns:p14="http://schemas.microsoft.com/office/powerpoint/2010/main" val="184127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FEA2D7-6E4B-914A-B073-3B1116DA7592}" type="datetimeFigureOut">
              <a:rPr lang="en-US" smtClean="0"/>
              <a:t>7/29/16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625F6-E214-844D-8CD3-AC2C85C426EB}" type="slidenum">
              <a:rPr lang="en-US" smtClean="0"/>
              <a:t>‹#›</a:t>
            </a:fld>
            <a:endParaRPr lang="en-US"/>
          </a:p>
        </p:txBody>
      </p:sp>
    </p:spTree>
    <p:extLst>
      <p:ext uri="{BB962C8B-B14F-4D97-AF65-F5344CB8AC3E}">
        <p14:creationId xmlns:p14="http://schemas.microsoft.com/office/powerpoint/2010/main" val="100636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FEA2D7-6E4B-914A-B073-3B1116DA7592}" type="datetimeFigureOut">
              <a:rPr lang="en-US" smtClean="0"/>
              <a:t>7/29/16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625F6-E214-844D-8CD3-AC2C85C426EB}" type="slidenum">
              <a:rPr lang="en-US" smtClean="0"/>
              <a:t>‹#›</a:t>
            </a:fld>
            <a:endParaRPr lang="en-US"/>
          </a:p>
        </p:txBody>
      </p:sp>
    </p:spTree>
    <p:extLst>
      <p:ext uri="{BB962C8B-B14F-4D97-AF65-F5344CB8AC3E}">
        <p14:creationId xmlns:p14="http://schemas.microsoft.com/office/powerpoint/2010/main" val="32145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FEA2D7-6E4B-914A-B073-3B1116DA7592}" type="datetimeFigureOut">
              <a:rPr lang="en-US" smtClean="0"/>
              <a:t>7/29/16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625F6-E214-844D-8CD3-AC2C85C426EB}" type="slidenum">
              <a:rPr lang="en-US" smtClean="0"/>
              <a:t>‹#›</a:t>
            </a:fld>
            <a:endParaRPr lang="en-US"/>
          </a:p>
        </p:txBody>
      </p:sp>
    </p:spTree>
    <p:extLst>
      <p:ext uri="{BB962C8B-B14F-4D97-AF65-F5344CB8AC3E}">
        <p14:creationId xmlns:p14="http://schemas.microsoft.com/office/powerpoint/2010/main" val="170304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EA2D7-6E4B-914A-B073-3B1116DA7592}" type="datetimeFigureOut">
              <a:rPr lang="en-US" smtClean="0"/>
              <a:t>7/29/16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625F6-E214-844D-8CD3-AC2C85C426EB}" type="slidenum">
              <a:rPr lang="en-US" smtClean="0"/>
              <a:t>‹#›</a:t>
            </a:fld>
            <a:endParaRPr lang="en-US"/>
          </a:p>
        </p:txBody>
      </p:sp>
    </p:spTree>
    <p:extLst>
      <p:ext uri="{BB962C8B-B14F-4D97-AF65-F5344CB8AC3E}">
        <p14:creationId xmlns:p14="http://schemas.microsoft.com/office/powerpoint/2010/main" val="1447839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EA2D7-6E4B-914A-B073-3B1116DA7592}" type="datetimeFigureOut">
              <a:rPr lang="en-US" smtClean="0"/>
              <a:t>7/29/16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625F6-E214-844D-8CD3-AC2C85C426EB}" type="slidenum">
              <a:rPr lang="en-US" smtClean="0"/>
              <a:t>‹#›</a:t>
            </a:fld>
            <a:endParaRPr lang="en-US"/>
          </a:p>
        </p:txBody>
      </p:sp>
    </p:spTree>
    <p:extLst>
      <p:ext uri="{BB962C8B-B14F-4D97-AF65-F5344CB8AC3E}">
        <p14:creationId xmlns:p14="http://schemas.microsoft.com/office/powerpoint/2010/main" val="70547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EA2D7-6E4B-914A-B073-3B1116DA7592}" type="datetimeFigureOut">
              <a:rPr lang="en-US" smtClean="0"/>
              <a:t>7/29/16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625F6-E214-844D-8CD3-AC2C85C426EB}" type="slidenum">
              <a:rPr lang="en-US" smtClean="0"/>
              <a:t>‹#›</a:t>
            </a:fld>
            <a:endParaRPr lang="en-US"/>
          </a:p>
        </p:txBody>
      </p:sp>
    </p:spTree>
    <p:extLst>
      <p:ext uri="{BB962C8B-B14F-4D97-AF65-F5344CB8AC3E}">
        <p14:creationId xmlns:p14="http://schemas.microsoft.com/office/powerpoint/2010/main" val="6458659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EA2D7-6E4B-914A-B073-3B1116DA7592}" type="datetimeFigureOut">
              <a:rPr lang="en-US" smtClean="0"/>
              <a:t>7/29/16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625F6-E214-844D-8CD3-AC2C85C426EB}" type="slidenum">
              <a:rPr lang="en-US" smtClean="0"/>
              <a:t>‹#›</a:t>
            </a:fld>
            <a:endParaRPr lang="en-US"/>
          </a:p>
        </p:txBody>
      </p:sp>
    </p:spTree>
    <p:extLst>
      <p:ext uri="{BB962C8B-B14F-4D97-AF65-F5344CB8AC3E}">
        <p14:creationId xmlns:p14="http://schemas.microsoft.com/office/powerpoint/2010/main" val="180240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wmf"/><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9.emf"/><Relationship Id="rId5" Type="http://schemas.openxmlformats.org/officeDocument/2006/relationships/oleObject" Target="../embeddings/oleObject2.bin"/><Relationship Id="rId6" Type="http://schemas.openxmlformats.org/officeDocument/2006/relationships/image" Target="../media/image20.emf"/><Relationship Id="rId7" Type="http://schemas.openxmlformats.org/officeDocument/2006/relationships/oleObject" Target="../embeddings/oleObject3.bin"/><Relationship Id="rId8"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2.emf"/><Relationship Id="rId5" Type="http://schemas.openxmlformats.org/officeDocument/2006/relationships/oleObject" Target="../embeddings/oleObject5.bin"/><Relationship Id="rId6" Type="http://schemas.openxmlformats.org/officeDocument/2006/relationships/image" Target="../media/image2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6.emf"/><Relationship Id="rId5" Type="http://schemas.openxmlformats.org/officeDocument/2006/relationships/oleObject" Target="../embeddings/oleObject7.bin"/><Relationship Id="rId6" Type="http://schemas.openxmlformats.org/officeDocument/2006/relationships/image" Target="../media/image2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data.bls.gov/map/MapToolServlet?survey=l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eople.duke.edu/~rnau/411home.htm" TargetMode="External"/><Relationship Id="rId3"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hyperlink" Target="mailto:jdeleeuw@monroeccc.edu)" TargetMode="External"/><Relationship Id="rId4" Type="http://schemas.openxmlformats.org/officeDocument/2006/relationships/hyperlink" Target="mailto:rmarsh@ncmich.edu)" TargetMode="External"/><Relationship Id="rId5" Type="http://schemas.openxmlformats.org/officeDocument/2006/relationships/hyperlink" Target="mailto:ssparling@westshore.edu)" TargetMode="External"/><Relationship Id="rId1" Type="http://schemas.openxmlformats.org/officeDocument/2006/relationships/slideLayout" Target="../slideLayouts/slideLayout2.xml"/><Relationship Id="rId2" Type="http://schemas.openxmlformats.org/officeDocument/2006/relationships/hyperlink" Target="mailto:barne61@lcc.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2690" y="530045"/>
            <a:ext cx="5846618" cy="1501054"/>
          </a:xfrm>
        </p:spPr>
        <p:txBody>
          <a:bodyPr>
            <a:normAutofit/>
          </a:bodyPr>
          <a:lstStyle/>
          <a:p>
            <a:r>
              <a:rPr lang="en-US" sz="2800" dirty="0" smtClean="0"/>
              <a:t>MCCDEC/MCCCARE/CCS</a:t>
            </a:r>
            <a:br>
              <a:rPr lang="en-US" sz="2800" dirty="0" smtClean="0"/>
            </a:br>
            <a:r>
              <a:rPr lang="en-US" sz="2800" dirty="0" smtClean="0"/>
              <a:t>Data Workshop</a:t>
            </a:r>
            <a:br>
              <a:rPr lang="en-US" sz="2800" dirty="0" smtClean="0"/>
            </a:br>
            <a:r>
              <a:rPr lang="en-US" sz="2000" dirty="0" smtClean="0"/>
              <a:t>August 1, 2016</a:t>
            </a:r>
            <a:endParaRPr lang="en-US" sz="2000" dirty="0"/>
          </a:p>
        </p:txBody>
      </p:sp>
      <p:sp>
        <p:nvSpPr>
          <p:cNvPr id="3" name="Subtitle 2"/>
          <p:cNvSpPr>
            <a:spLocks noGrp="1"/>
          </p:cNvSpPr>
          <p:nvPr>
            <p:ph type="subTitle" idx="1"/>
          </p:nvPr>
        </p:nvSpPr>
        <p:spPr>
          <a:xfrm>
            <a:off x="1161171" y="3948401"/>
            <a:ext cx="9869657" cy="1884363"/>
          </a:xfrm>
        </p:spPr>
        <p:txBody>
          <a:bodyPr>
            <a:normAutofit fontScale="70000" lnSpcReduction="20000"/>
          </a:bodyPr>
          <a:lstStyle/>
          <a:p>
            <a:r>
              <a:rPr lang="en-US" dirty="0" smtClean="0"/>
              <a:t>Predictive Analytics Panel</a:t>
            </a:r>
          </a:p>
          <a:p>
            <a:endParaRPr lang="en-US" dirty="0" smtClean="0"/>
          </a:p>
          <a:p>
            <a:pPr marL="2679700" algn="l"/>
            <a:r>
              <a:rPr lang="en-US" dirty="0"/>
              <a:t>Steve Sparling	Westshore Community College</a:t>
            </a:r>
          </a:p>
          <a:p>
            <a:pPr marL="2679700" algn="l"/>
            <a:r>
              <a:rPr lang="en-US" dirty="0" smtClean="0"/>
              <a:t>Robert Marsh</a:t>
            </a:r>
            <a:r>
              <a:rPr lang="en-US" dirty="0"/>
              <a:t>	</a:t>
            </a:r>
            <a:r>
              <a:rPr lang="en-US" dirty="0" smtClean="0"/>
              <a:t>North </a:t>
            </a:r>
            <a:r>
              <a:rPr lang="en-US" dirty="0"/>
              <a:t>Central Michigan College</a:t>
            </a:r>
          </a:p>
          <a:p>
            <a:pPr marL="2679700" algn="l"/>
            <a:r>
              <a:rPr lang="en-US" dirty="0" smtClean="0"/>
              <a:t>Jamie </a:t>
            </a:r>
            <a:r>
              <a:rPr lang="en-US" dirty="0" err="1"/>
              <a:t>DeLeeuw</a:t>
            </a:r>
            <a:r>
              <a:rPr lang="en-US" dirty="0"/>
              <a:t>	Monroe County Community College</a:t>
            </a:r>
          </a:p>
          <a:p>
            <a:pPr marL="2679700" algn="l"/>
            <a:r>
              <a:rPr lang="en-US" dirty="0" smtClean="0"/>
              <a:t>Danielle </a:t>
            </a:r>
            <a:r>
              <a:rPr lang="en-US" dirty="0"/>
              <a:t>Barnes	Lansing Community College</a:t>
            </a:r>
          </a:p>
          <a:p>
            <a:pPr marL="2679700" algn="l"/>
            <a:endParaRPr lang="en-US" dirty="0"/>
          </a:p>
        </p:txBody>
      </p:sp>
      <p:pic>
        <p:nvPicPr>
          <p:cNvPr id="5" name="Picture 4"/>
          <p:cNvPicPr>
            <a:picLocks noChangeAspect="1"/>
          </p:cNvPicPr>
          <p:nvPr/>
        </p:nvPicPr>
        <p:blipFill>
          <a:blip r:embed="rId2"/>
          <a:stretch>
            <a:fillRect/>
          </a:stretch>
        </p:blipFill>
        <p:spPr>
          <a:xfrm>
            <a:off x="9588500" y="471055"/>
            <a:ext cx="1854200" cy="546100"/>
          </a:xfrm>
          <a:prstGeom prst="rect">
            <a:avLst/>
          </a:prstGeom>
        </p:spPr>
      </p:pic>
      <p:pic>
        <p:nvPicPr>
          <p:cNvPr id="6" name="Picture 5"/>
          <p:cNvPicPr>
            <a:picLocks noChangeAspect="1"/>
          </p:cNvPicPr>
          <p:nvPr/>
        </p:nvPicPr>
        <p:blipFill>
          <a:blip r:embed="rId3"/>
          <a:stretch>
            <a:fillRect/>
          </a:stretch>
        </p:blipFill>
        <p:spPr>
          <a:xfrm>
            <a:off x="9213554" y="2530366"/>
            <a:ext cx="2695006" cy="877852"/>
          </a:xfrm>
          <a:prstGeom prst="rect">
            <a:avLst/>
          </a:prstGeom>
        </p:spPr>
      </p:pic>
      <p:pic>
        <p:nvPicPr>
          <p:cNvPr id="7" name="Picture 6" descr="Description: MC900356171[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84223" y="530045"/>
            <a:ext cx="1819275" cy="1657350"/>
          </a:xfrm>
          <a:prstGeom prst="rect">
            <a:avLst/>
          </a:prstGeom>
          <a:noFill/>
          <a:ln>
            <a:noFill/>
          </a:ln>
        </p:spPr>
      </p:pic>
      <p:pic>
        <p:nvPicPr>
          <p:cNvPr id="8" name="Picture 7"/>
          <p:cNvPicPr>
            <a:picLocks noChangeAspect="1"/>
          </p:cNvPicPr>
          <p:nvPr/>
        </p:nvPicPr>
        <p:blipFill>
          <a:blip r:embed="rId5"/>
          <a:stretch>
            <a:fillRect/>
          </a:stretch>
        </p:blipFill>
        <p:spPr>
          <a:xfrm>
            <a:off x="637307" y="2796914"/>
            <a:ext cx="1966191" cy="881396"/>
          </a:xfrm>
          <a:prstGeom prst="rect">
            <a:avLst/>
          </a:prstGeom>
        </p:spPr>
      </p:pic>
    </p:spTree>
    <p:extLst>
      <p:ext uri="{BB962C8B-B14F-4D97-AF65-F5344CB8AC3E}">
        <p14:creationId xmlns:p14="http://schemas.microsoft.com/office/powerpoint/2010/main" val="1419272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2552" y="380657"/>
            <a:ext cx="11030464" cy="5974835"/>
          </a:xfrm>
          <a:prstGeom prst="rect">
            <a:avLst/>
          </a:prstGeom>
        </p:spPr>
      </p:pic>
    </p:spTree>
    <p:extLst>
      <p:ext uri="{BB962C8B-B14F-4D97-AF65-F5344CB8AC3E}">
        <p14:creationId xmlns:p14="http://schemas.microsoft.com/office/powerpoint/2010/main" val="1708399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2552" y="380657"/>
            <a:ext cx="11030464" cy="5974835"/>
          </a:xfrm>
          <a:prstGeom prst="rect">
            <a:avLst/>
          </a:prstGeom>
        </p:spPr>
      </p:pic>
      <p:pic>
        <p:nvPicPr>
          <p:cNvPr id="3" name="Picture 2"/>
          <p:cNvPicPr>
            <a:picLocks noChangeAspect="1"/>
          </p:cNvPicPr>
          <p:nvPr/>
        </p:nvPicPr>
        <p:blipFill>
          <a:blip r:embed="rId3"/>
          <a:stretch>
            <a:fillRect/>
          </a:stretch>
        </p:blipFill>
        <p:spPr>
          <a:xfrm>
            <a:off x="2894520" y="1587330"/>
            <a:ext cx="4543425" cy="2819400"/>
          </a:xfrm>
          <a:prstGeom prst="rect">
            <a:avLst/>
          </a:prstGeom>
        </p:spPr>
      </p:pic>
    </p:spTree>
    <p:extLst>
      <p:ext uri="{BB962C8B-B14F-4D97-AF65-F5344CB8AC3E}">
        <p14:creationId xmlns:p14="http://schemas.microsoft.com/office/powerpoint/2010/main" val="1218288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4591" y="260778"/>
            <a:ext cx="11251298" cy="5258573"/>
          </a:xfrm>
          <a:prstGeom prst="rect">
            <a:avLst/>
          </a:prstGeom>
        </p:spPr>
      </p:pic>
      <p:pic>
        <p:nvPicPr>
          <p:cNvPr id="10" name="Picture 9"/>
          <p:cNvPicPr>
            <a:picLocks noChangeAspect="1"/>
          </p:cNvPicPr>
          <p:nvPr/>
        </p:nvPicPr>
        <p:blipFill>
          <a:blip r:embed="rId3"/>
          <a:stretch>
            <a:fillRect/>
          </a:stretch>
        </p:blipFill>
        <p:spPr>
          <a:xfrm>
            <a:off x="4182958" y="5651349"/>
            <a:ext cx="3834563" cy="975800"/>
          </a:xfrm>
          <a:prstGeom prst="rect">
            <a:avLst/>
          </a:prstGeom>
        </p:spPr>
      </p:pic>
    </p:spTree>
    <p:extLst>
      <p:ext uri="{BB962C8B-B14F-4D97-AF65-F5344CB8AC3E}">
        <p14:creationId xmlns:p14="http://schemas.microsoft.com/office/powerpoint/2010/main" val="1662048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114" y="263568"/>
            <a:ext cx="10515600" cy="1325563"/>
          </a:xfrm>
        </p:spPr>
        <p:txBody>
          <a:bodyPr/>
          <a:lstStyle/>
          <a:p>
            <a:r>
              <a:rPr lang="en-US" dirty="0" smtClean="0"/>
              <a:t>Alternatives Considered</a:t>
            </a:r>
            <a:endParaRPr lang="en-US" dirty="0"/>
          </a:p>
        </p:txBody>
      </p:sp>
      <p:sp>
        <p:nvSpPr>
          <p:cNvPr id="3" name="Content Placeholder 2"/>
          <p:cNvSpPr>
            <a:spLocks noGrp="1"/>
          </p:cNvSpPr>
          <p:nvPr>
            <p:ph idx="1"/>
          </p:nvPr>
        </p:nvSpPr>
        <p:spPr>
          <a:xfrm>
            <a:off x="1370755" y="1682501"/>
            <a:ext cx="10515600" cy="4351338"/>
          </a:xfrm>
        </p:spPr>
        <p:txBody>
          <a:bodyPr>
            <a:normAutofit fontScale="92500" lnSpcReduction="20000"/>
          </a:bodyPr>
          <a:lstStyle/>
          <a:p>
            <a:r>
              <a:rPr lang="en-US" dirty="0" smtClean="0"/>
              <a:t>SPSS Modeler</a:t>
            </a:r>
          </a:p>
          <a:p>
            <a:pPr marL="739775" lvl="1" indent="-282575">
              <a:lnSpc>
                <a:spcPct val="100000"/>
              </a:lnSpc>
              <a:buSzPct val="75000"/>
              <a:buFont typeface="+mj-lt"/>
              <a:buAutoNum type="arabicPeriod"/>
            </a:pPr>
            <a:r>
              <a:rPr lang="en-US" sz="2000" dirty="0" smtClean="0"/>
              <a:t>Predict persistence with &gt;= 70% accuracy  </a:t>
            </a:r>
          </a:p>
          <a:p>
            <a:pPr marL="739775" lvl="1" indent="-282575">
              <a:lnSpc>
                <a:spcPct val="100000"/>
              </a:lnSpc>
              <a:buSzPct val="75000"/>
              <a:buFont typeface="+mj-lt"/>
              <a:buAutoNum type="arabicPeriod"/>
            </a:pPr>
            <a:r>
              <a:rPr lang="en-US" sz="2000" dirty="0" smtClean="0"/>
              <a:t>Individual student to risk factors</a:t>
            </a:r>
          </a:p>
          <a:p>
            <a:pPr marL="739775" lvl="1" indent="-282575">
              <a:lnSpc>
                <a:spcPct val="100000"/>
              </a:lnSpc>
              <a:buSzPct val="75000"/>
              <a:buFont typeface="+mj-lt"/>
              <a:buAutoNum type="arabicPeriod"/>
            </a:pPr>
            <a:r>
              <a:rPr lang="en-US" sz="2000" dirty="0" smtClean="0"/>
              <a:t>Minimal administrative burden (i.e. IT Support)</a:t>
            </a:r>
          </a:p>
          <a:p>
            <a:pPr marL="739775" lvl="1" indent="-282575">
              <a:buSzPct val="75000"/>
              <a:buFont typeface="+mj-lt"/>
              <a:buAutoNum type="arabicPeriod"/>
            </a:pPr>
            <a:r>
              <a:rPr lang="en-US" sz="2000" dirty="0" smtClean="0"/>
              <a:t>Repeatable results</a:t>
            </a:r>
          </a:p>
          <a:p>
            <a:pPr marL="739775" lvl="1" indent="-282575">
              <a:lnSpc>
                <a:spcPct val="100000"/>
              </a:lnSpc>
              <a:buSzPct val="75000"/>
              <a:buFont typeface="+mj-lt"/>
              <a:buAutoNum type="arabicPeriod"/>
            </a:pPr>
            <a:r>
              <a:rPr lang="en-US" sz="2000" dirty="0" smtClean="0"/>
              <a:t>Multi-purpose</a:t>
            </a:r>
          </a:p>
          <a:p>
            <a:pPr marL="739775" lvl="1" indent="-282575">
              <a:lnSpc>
                <a:spcPct val="100000"/>
              </a:lnSpc>
              <a:buSzPct val="75000"/>
              <a:buFont typeface="+mj-lt"/>
              <a:buAutoNum type="arabicPeriod"/>
            </a:pPr>
            <a:r>
              <a:rPr lang="en-US" sz="2000" dirty="0" smtClean="0"/>
              <a:t>Economical</a:t>
            </a:r>
            <a:endParaRPr lang="en-US" sz="2000" dirty="0"/>
          </a:p>
          <a:p>
            <a:r>
              <a:rPr lang="en-US" dirty="0" smtClean="0"/>
              <a:t>CIVITAS </a:t>
            </a:r>
            <a:r>
              <a:rPr lang="en-US" sz="1700" dirty="0" smtClean="0"/>
              <a:t>(1)</a:t>
            </a:r>
          </a:p>
          <a:p>
            <a:r>
              <a:rPr lang="en-US" dirty="0" smtClean="0"/>
              <a:t>Predictive Analytic Reporting Framework (PAR) </a:t>
            </a:r>
            <a:r>
              <a:rPr lang="en-US" sz="1700" dirty="0" smtClean="0"/>
              <a:t>(1,2,4,6?)</a:t>
            </a:r>
          </a:p>
          <a:p>
            <a:r>
              <a:rPr lang="en-US" dirty="0" smtClean="0"/>
              <a:t>Dropout Detective </a:t>
            </a:r>
            <a:r>
              <a:rPr lang="en-US" sz="1700" dirty="0" smtClean="0"/>
              <a:t>(2,4,6?)</a:t>
            </a:r>
          </a:p>
          <a:p>
            <a:r>
              <a:rPr lang="en-US" dirty="0" smtClean="0"/>
              <a:t>Starfish Early Alert </a:t>
            </a:r>
            <a:r>
              <a:rPr lang="en-US" sz="1700" dirty="0" smtClean="0"/>
              <a:t>(2,4,6?)</a:t>
            </a:r>
          </a:p>
          <a:p>
            <a:r>
              <a:rPr lang="en-US" dirty="0" smtClean="0"/>
              <a:t>Tableau </a:t>
            </a:r>
            <a:r>
              <a:rPr lang="en-US" sz="1700" dirty="0" smtClean="0"/>
              <a:t>(4,5,6)</a:t>
            </a:r>
            <a:endParaRPr lang="en-US" dirty="0" smtClean="0"/>
          </a:p>
        </p:txBody>
      </p:sp>
      <p:sp>
        <p:nvSpPr>
          <p:cNvPr id="4" name="TextBox 3"/>
          <p:cNvSpPr txBox="1"/>
          <p:nvPr/>
        </p:nvSpPr>
        <p:spPr>
          <a:xfrm>
            <a:off x="218395" y="1010815"/>
            <a:ext cx="379640" cy="300082"/>
          </a:xfrm>
          <a:prstGeom prst="rect">
            <a:avLst/>
          </a:prstGeom>
          <a:noFill/>
        </p:spPr>
        <p:txBody>
          <a:bodyPr wrap="square" rtlCol="0">
            <a:spAutoFit/>
          </a:bodyPr>
          <a:lstStyle/>
          <a:p>
            <a:pPr algn="ctr"/>
            <a:r>
              <a:rPr lang="en-US" sz="1350" b="1" i="1" dirty="0" smtClean="0">
                <a:solidFill>
                  <a:schemeClr val="tx1"/>
                </a:solidFill>
                <a:latin typeface="Bradley Hand ITC" panose="03070402050302030203" pitchFamily="66" charset="0"/>
              </a:rPr>
              <a:t>IR</a:t>
            </a:r>
            <a:endParaRPr lang="en-US" sz="1350" b="1" i="1" dirty="0">
              <a:solidFill>
                <a:schemeClr val="tx1"/>
              </a:solidFill>
              <a:latin typeface="Bradley Hand ITC" panose="03070402050302030203"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3" y="263568"/>
            <a:ext cx="1953309" cy="1004559"/>
          </a:xfrm>
          <a:prstGeom prst="rect">
            <a:avLst/>
          </a:prstGeom>
        </p:spPr>
      </p:pic>
    </p:spTree>
    <p:extLst>
      <p:ext uri="{BB962C8B-B14F-4D97-AF65-F5344CB8AC3E}">
        <p14:creationId xmlns:p14="http://schemas.microsoft.com/office/powerpoint/2010/main" val="1725460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745" y="2189017"/>
            <a:ext cx="9144000" cy="614363"/>
          </a:xfrm>
        </p:spPr>
        <p:txBody>
          <a:bodyPr>
            <a:normAutofit/>
          </a:bodyPr>
          <a:lstStyle/>
          <a:p>
            <a:r>
              <a:rPr lang="en-US" sz="3200" b="1" i="1" dirty="0"/>
              <a:t>Using Time Series Modeling to Forecast Enrollments</a:t>
            </a:r>
          </a:p>
        </p:txBody>
      </p:sp>
      <p:sp>
        <p:nvSpPr>
          <p:cNvPr id="3" name="Subtitle 2"/>
          <p:cNvSpPr>
            <a:spLocks noGrp="1"/>
          </p:cNvSpPr>
          <p:nvPr>
            <p:ph type="subTitle" idx="1"/>
          </p:nvPr>
        </p:nvSpPr>
        <p:spPr>
          <a:xfrm>
            <a:off x="3282136" y="4745664"/>
            <a:ext cx="6400800" cy="1087100"/>
          </a:xfrm>
        </p:spPr>
        <p:txBody>
          <a:bodyPr>
            <a:normAutofit/>
          </a:bodyPr>
          <a:lstStyle/>
          <a:p>
            <a:pPr algn="r"/>
            <a:r>
              <a:rPr lang="en-US" sz="1600" dirty="0"/>
              <a:t>Robert J. Marsh, Ph.D.</a:t>
            </a:r>
          </a:p>
          <a:p>
            <a:pPr algn="r"/>
            <a:r>
              <a:rPr lang="en-US" sz="1600" dirty="0"/>
              <a:t>Associate Dean of Research and Assessment</a:t>
            </a:r>
          </a:p>
          <a:p>
            <a:pPr algn="r"/>
            <a:r>
              <a:rPr lang="en-US" sz="1600" dirty="0"/>
              <a:t>North Central Michigan </a:t>
            </a:r>
            <a:r>
              <a:rPr lang="en-US" sz="1600" dirty="0" smtClean="0"/>
              <a:t>College</a:t>
            </a:r>
            <a:endParaRPr lang="en-US" sz="1600" dirty="0"/>
          </a:p>
        </p:txBody>
      </p:sp>
      <p:pic>
        <p:nvPicPr>
          <p:cNvPr id="4" name="Picture 3"/>
          <p:cNvPicPr>
            <a:picLocks noChangeAspect="1"/>
          </p:cNvPicPr>
          <p:nvPr/>
        </p:nvPicPr>
        <p:blipFill>
          <a:blip r:embed="rId2"/>
          <a:stretch>
            <a:fillRect/>
          </a:stretch>
        </p:blipFill>
        <p:spPr>
          <a:xfrm>
            <a:off x="509154" y="334818"/>
            <a:ext cx="2529814" cy="925945"/>
          </a:xfrm>
          <a:prstGeom prst="rect">
            <a:avLst/>
          </a:prstGeom>
        </p:spPr>
      </p:pic>
    </p:spTree>
    <p:extLst>
      <p:ext uri="{BB962C8B-B14F-4D97-AF65-F5344CB8AC3E}">
        <p14:creationId xmlns:p14="http://schemas.microsoft.com/office/powerpoint/2010/main" val="269285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forecasts</a:t>
            </a:r>
            <a:endParaRPr lang="en-US" dirty="0"/>
          </a:p>
        </p:txBody>
      </p:sp>
      <p:sp>
        <p:nvSpPr>
          <p:cNvPr id="3" name="Content Placeholder 2"/>
          <p:cNvSpPr>
            <a:spLocks noGrp="1"/>
          </p:cNvSpPr>
          <p:nvPr>
            <p:ph idx="1"/>
          </p:nvPr>
        </p:nvSpPr>
        <p:spPr/>
        <p:txBody>
          <a:bodyPr>
            <a:normAutofit/>
          </a:bodyPr>
          <a:lstStyle/>
          <a:p>
            <a:r>
              <a:rPr lang="en-US" sz="2400" dirty="0" smtClean="0"/>
              <a:t>Intuitive, sense of potential population</a:t>
            </a:r>
          </a:p>
          <a:p>
            <a:pPr lvl="1"/>
            <a:r>
              <a:rPr lang="en-US" sz="2000" dirty="0" smtClean="0"/>
              <a:t>Trends in HS graduations</a:t>
            </a:r>
          </a:p>
          <a:p>
            <a:pPr lvl="1"/>
            <a:r>
              <a:rPr lang="en-US" sz="2000" dirty="0" smtClean="0"/>
              <a:t>Conversations with HS counselors</a:t>
            </a:r>
          </a:p>
          <a:p>
            <a:pPr lvl="1"/>
            <a:r>
              <a:rPr lang="en-US" sz="2000" dirty="0" smtClean="0"/>
              <a:t>Conversations with workforce organizations and advisory boards</a:t>
            </a:r>
          </a:p>
          <a:p>
            <a:r>
              <a:rPr lang="en-US" sz="2400" dirty="0" smtClean="0"/>
              <a:t>Assume flat enrollment for budget; be pleased with an increase</a:t>
            </a:r>
          </a:p>
          <a:p>
            <a:r>
              <a:rPr lang="en-US" sz="2400" dirty="0" smtClean="0"/>
              <a:t>Assume a 2-3% year-over-year increase</a:t>
            </a:r>
          </a:p>
          <a:p>
            <a:pPr lvl="1"/>
            <a:r>
              <a:rPr lang="en-US" sz="2000" dirty="0" smtClean="0"/>
              <a:t>Held steady for many years</a:t>
            </a:r>
          </a:p>
          <a:p>
            <a:r>
              <a:rPr lang="en-US" sz="2400" dirty="0" smtClean="0"/>
              <a:t>Extrapolate from recent terms’ trend</a:t>
            </a:r>
          </a:p>
          <a:p>
            <a:r>
              <a:rPr lang="en-US" sz="2400" dirty="0" smtClean="0"/>
              <a:t>Monitor statewide trends among CCs</a:t>
            </a:r>
          </a:p>
          <a:p>
            <a:r>
              <a:rPr lang="en-US" sz="2400" i="1" dirty="0" smtClean="0"/>
              <a:t>No data-informed methodology</a:t>
            </a:r>
            <a:endParaRPr lang="en-US" sz="2400" i="1" dirty="0"/>
          </a:p>
        </p:txBody>
      </p:sp>
    </p:spTree>
    <p:extLst>
      <p:ext uri="{BB962C8B-B14F-4D97-AF65-F5344CB8AC3E}">
        <p14:creationId xmlns:p14="http://schemas.microsoft.com/office/powerpoint/2010/main" val="1268372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Time series forecasting</a:t>
            </a:r>
            <a:endParaRPr lang="en-US" sz="4000" dirty="0"/>
          </a:p>
        </p:txBody>
      </p:sp>
      <p:sp>
        <p:nvSpPr>
          <p:cNvPr id="3" name="Content Placeholder 2"/>
          <p:cNvSpPr>
            <a:spLocks noGrp="1"/>
          </p:cNvSpPr>
          <p:nvPr>
            <p:ph idx="1"/>
          </p:nvPr>
        </p:nvSpPr>
        <p:spPr/>
        <p:txBody>
          <a:bodyPr>
            <a:normAutofit/>
          </a:bodyPr>
          <a:lstStyle/>
          <a:p>
            <a:r>
              <a:rPr lang="en-US" sz="2400" dirty="0" smtClean="0"/>
              <a:t>Relies on past demand to forecast future </a:t>
            </a:r>
          </a:p>
          <a:p>
            <a:r>
              <a:rPr lang="en-US" sz="2400" dirty="0" smtClean="0"/>
              <a:t>Stores only one past period’s demand </a:t>
            </a:r>
            <a:r>
              <a:rPr lang="en-US" sz="2400" dirty="0"/>
              <a:t>(</a:t>
            </a:r>
            <a:r>
              <a:rPr lang="en-US" sz="2400" dirty="0" smtClean="0"/>
              <a:t>originally necessary)</a:t>
            </a:r>
          </a:p>
          <a:p>
            <a:r>
              <a:rPr lang="en-US" sz="2400" dirty="0" smtClean="0"/>
              <a:t>Typically forecasts one period ahead</a:t>
            </a:r>
          </a:p>
          <a:p>
            <a:pPr marL="0" indent="0">
              <a:buNone/>
            </a:pPr>
            <a:endParaRPr lang="en-US" sz="2400" dirty="0"/>
          </a:p>
        </p:txBody>
      </p:sp>
    </p:spTree>
    <p:extLst>
      <p:ext uri="{BB962C8B-B14F-4D97-AF65-F5344CB8AC3E}">
        <p14:creationId xmlns:p14="http://schemas.microsoft.com/office/powerpoint/2010/main" val="1775371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Time series forecasting</a:t>
            </a:r>
            <a:endParaRPr lang="en-US" sz="4000" dirty="0"/>
          </a:p>
        </p:txBody>
      </p:sp>
      <p:sp>
        <p:nvSpPr>
          <p:cNvPr id="3" name="Content Placeholder 2"/>
          <p:cNvSpPr>
            <a:spLocks noGrp="1"/>
          </p:cNvSpPr>
          <p:nvPr>
            <p:ph idx="1"/>
          </p:nvPr>
        </p:nvSpPr>
        <p:spPr/>
        <p:txBody>
          <a:bodyPr>
            <a:normAutofit/>
          </a:bodyPr>
          <a:lstStyle/>
          <a:p>
            <a:r>
              <a:rPr lang="en-US" sz="2400" dirty="0" smtClean="0"/>
              <a:t>Simple: forecast = immediate past period</a:t>
            </a:r>
          </a:p>
          <a:p>
            <a:endParaRPr lang="en-US" sz="2400" dirty="0"/>
          </a:p>
          <a:p>
            <a:endParaRPr lang="en-US" sz="2400" dirty="0" smtClean="0"/>
          </a:p>
          <a:p>
            <a:r>
              <a:rPr lang="en-US" sz="2400" dirty="0" smtClean="0"/>
              <a:t>Moving average: average of </a:t>
            </a:r>
            <a:r>
              <a:rPr lang="en-US" sz="2400" i="1" dirty="0" smtClean="0"/>
              <a:t>n</a:t>
            </a:r>
            <a:r>
              <a:rPr lang="en-US" sz="2400" dirty="0" smtClean="0"/>
              <a:t> past periods</a:t>
            </a:r>
            <a:endParaRPr lang="en-U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602349297"/>
              </p:ext>
            </p:extLst>
          </p:nvPr>
        </p:nvGraphicFramePr>
        <p:xfrm>
          <a:off x="3634316" y="2399961"/>
          <a:ext cx="1615017" cy="669641"/>
        </p:xfrm>
        <a:graphic>
          <a:graphicData uri="http://schemas.openxmlformats.org/presentationml/2006/ole">
            <mc:AlternateContent xmlns:mc="http://schemas.openxmlformats.org/markup-compatibility/2006">
              <mc:Choice xmlns:v="urn:schemas-microsoft-com:vml" Requires="v">
                <p:oleObj spid="_x0000_s1128" name="Equation" r:id="rId3" imgW="520700" imgH="215900" progId="Equation.3">
                  <p:embed/>
                </p:oleObj>
              </mc:Choice>
              <mc:Fallback>
                <p:oleObj name="Equation" r:id="rId3" imgW="520700" imgH="215900" progId="Equation.3">
                  <p:embed/>
                  <p:pic>
                    <p:nvPicPr>
                      <p:cNvPr id="0" name=""/>
                      <p:cNvPicPr/>
                      <p:nvPr/>
                    </p:nvPicPr>
                    <p:blipFill>
                      <a:blip r:embed="rId4"/>
                      <a:stretch>
                        <a:fillRect/>
                      </a:stretch>
                    </p:blipFill>
                    <p:spPr>
                      <a:xfrm>
                        <a:off x="3634316" y="2399961"/>
                        <a:ext cx="1615017" cy="669641"/>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46722721"/>
              </p:ext>
            </p:extLst>
          </p:nvPr>
        </p:nvGraphicFramePr>
        <p:xfrm>
          <a:off x="3407834" y="3927383"/>
          <a:ext cx="2434166" cy="2036751"/>
        </p:xfrm>
        <a:graphic>
          <a:graphicData uri="http://schemas.openxmlformats.org/presentationml/2006/ole">
            <mc:AlternateContent xmlns:mc="http://schemas.openxmlformats.org/markup-compatibility/2006">
              <mc:Choice xmlns:v="urn:schemas-microsoft-com:vml" Requires="v">
                <p:oleObj spid="_x0000_s1129" name="Equation" r:id="rId5" imgW="1244600" imgH="1041400" progId="Equation.3">
                  <p:embed/>
                </p:oleObj>
              </mc:Choice>
              <mc:Fallback>
                <p:oleObj name="Equation" r:id="rId5" imgW="1244600" imgH="1041400" progId="Equation.3">
                  <p:embed/>
                  <p:pic>
                    <p:nvPicPr>
                      <p:cNvPr id="0" name=""/>
                      <p:cNvPicPr/>
                      <p:nvPr/>
                    </p:nvPicPr>
                    <p:blipFill>
                      <a:blip r:embed="rId6"/>
                      <a:stretch>
                        <a:fillRect/>
                      </a:stretch>
                    </p:blipFill>
                    <p:spPr>
                      <a:xfrm>
                        <a:off x="3407834" y="3927383"/>
                        <a:ext cx="2434166" cy="203675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65941935"/>
              </p:ext>
            </p:extLst>
          </p:nvPr>
        </p:nvGraphicFramePr>
        <p:xfrm>
          <a:off x="6872817" y="3987797"/>
          <a:ext cx="899583" cy="488345"/>
        </p:xfrm>
        <a:graphic>
          <a:graphicData uri="http://schemas.openxmlformats.org/presentationml/2006/ole">
            <mc:AlternateContent xmlns:mc="http://schemas.openxmlformats.org/markup-compatibility/2006">
              <mc:Choice xmlns:v="urn:schemas-microsoft-com:vml" Requires="v">
                <p:oleObj spid="_x0000_s1130" name="Equation" r:id="rId7" imgW="444500" imgH="241300" progId="Equation.3">
                  <p:embed/>
                </p:oleObj>
              </mc:Choice>
              <mc:Fallback>
                <p:oleObj name="Equation" r:id="rId7" imgW="444500" imgH="241300" progId="Equation.3">
                  <p:embed/>
                  <p:pic>
                    <p:nvPicPr>
                      <p:cNvPr id="0" name=""/>
                      <p:cNvPicPr/>
                      <p:nvPr/>
                    </p:nvPicPr>
                    <p:blipFill>
                      <a:blip r:embed="rId8"/>
                      <a:stretch>
                        <a:fillRect/>
                      </a:stretch>
                    </p:blipFill>
                    <p:spPr>
                      <a:xfrm>
                        <a:off x="6872817" y="3987797"/>
                        <a:ext cx="899583" cy="488345"/>
                      </a:xfrm>
                      <a:prstGeom prst="rect">
                        <a:avLst/>
                      </a:prstGeom>
                    </p:spPr>
                  </p:pic>
                </p:oleObj>
              </mc:Fallback>
            </mc:AlternateContent>
          </a:graphicData>
        </a:graphic>
      </p:graphicFrame>
    </p:spTree>
    <p:extLst>
      <p:ext uri="{BB962C8B-B14F-4D97-AF65-F5344CB8AC3E}">
        <p14:creationId xmlns:p14="http://schemas.microsoft.com/office/powerpoint/2010/main" val="1530135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Exponential Smoothing</a:t>
            </a:r>
            <a:endParaRPr lang="en-US" sz="4000" dirty="0"/>
          </a:p>
        </p:txBody>
      </p:sp>
      <p:sp>
        <p:nvSpPr>
          <p:cNvPr id="3" name="Content Placeholder 2"/>
          <p:cNvSpPr>
            <a:spLocks noGrp="1"/>
          </p:cNvSpPr>
          <p:nvPr>
            <p:ph idx="1"/>
          </p:nvPr>
        </p:nvSpPr>
        <p:spPr/>
        <p:txBody>
          <a:bodyPr>
            <a:normAutofit/>
          </a:bodyPr>
          <a:lstStyle/>
          <a:p>
            <a:r>
              <a:rPr lang="en-US" sz="2400" dirty="0"/>
              <a:t>Originated in the production/operations management field, 50+ years ago (management science)</a:t>
            </a:r>
          </a:p>
          <a:p>
            <a:r>
              <a:rPr lang="en-US" sz="2400" dirty="0" smtClean="0"/>
              <a:t>Primary formula</a:t>
            </a:r>
          </a:p>
          <a:p>
            <a:endParaRPr lang="en-US" sz="2400" dirty="0"/>
          </a:p>
          <a:p>
            <a:pPr marL="0" indent="0">
              <a:buNone/>
            </a:pPr>
            <a:r>
              <a:rPr lang="en-US" sz="2400" dirty="0" smtClean="0"/>
              <a:t>	where </a:t>
            </a:r>
            <a:r>
              <a:rPr lang="en-US" sz="2400" b="1" i="1" dirty="0" smtClean="0">
                <a:latin typeface="Symbol" charset="2"/>
                <a:cs typeface="Symbol" charset="2"/>
              </a:rPr>
              <a:t>a</a:t>
            </a:r>
            <a:r>
              <a:rPr lang="en-US" sz="2400" dirty="0" smtClean="0"/>
              <a:t> is the “smoothing coefficient”</a:t>
            </a:r>
          </a:p>
          <a:p>
            <a:r>
              <a:rPr lang="en-US" sz="2400" dirty="0" smtClean="0"/>
              <a:t>Relies on the past period’s actual (</a:t>
            </a:r>
            <a:r>
              <a:rPr lang="en-US" sz="2400" b="1" i="1" dirty="0" smtClean="0"/>
              <a:t>A</a:t>
            </a:r>
            <a:r>
              <a:rPr lang="en-US" sz="2400" b="1" i="1" baseline="-25000" dirty="0" smtClean="0"/>
              <a:t>t-1</a:t>
            </a:r>
            <a:r>
              <a:rPr lang="en-US" sz="2400" dirty="0" smtClean="0"/>
              <a:t>) and forecast (</a:t>
            </a:r>
            <a:r>
              <a:rPr lang="en-US" sz="2400" b="1" i="1" dirty="0" smtClean="0"/>
              <a:t>F</a:t>
            </a:r>
            <a:r>
              <a:rPr lang="en-US" sz="2400" b="1" i="1" baseline="-25000" dirty="0" smtClean="0"/>
              <a:t>t-1</a:t>
            </a:r>
            <a:r>
              <a:rPr lang="en-US" sz="2400" dirty="0" smtClean="0"/>
              <a:t>) values.</a:t>
            </a:r>
          </a:p>
          <a:p>
            <a:r>
              <a:rPr lang="en-US" sz="2400" dirty="0" smtClean="0"/>
              <a:t>An </a:t>
            </a:r>
            <a:r>
              <a:rPr lang="en-US" sz="2400" b="1" i="1" dirty="0" smtClean="0">
                <a:latin typeface="Symbol" charset="2"/>
                <a:cs typeface="Symbol" charset="2"/>
              </a:rPr>
              <a:t>a</a:t>
            </a:r>
            <a:r>
              <a:rPr lang="en-US" sz="2400" dirty="0" smtClean="0"/>
              <a:t> close to 1.0 results in a very reactive model, one more responsive to very recent actual data.</a:t>
            </a:r>
          </a:p>
          <a:p>
            <a:r>
              <a:rPr lang="en-US" sz="2400" dirty="0" smtClean="0"/>
              <a:t>All that needed to be stored were the immediate past actual and forecast values.</a:t>
            </a:r>
          </a:p>
          <a:p>
            <a:pPr marL="0" indent="0" algn="r">
              <a:buNone/>
            </a:pPr>
            <a:r>
              <a:rPr lang="en-US" sz="1600" dirty="0"/>
              <a:t>(Holt, 1957)</a:t>
            </a:r>
          </a:p>
          <a:p>
            <a:endParaRPr lang="en-US" sz="24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214236363"/>
              </p:ext>
            </p:extLst>
          </p:nvPr>
        </p:nvGraphicFramePr>
        <p:xfrm>
          <a:off x="3569566" y="2794352"/>
          <a:ext cx="2817379" cy="509812"/>
        </p:xfrm>
        <a:graphic>
          <a:graphicData uri="http://schemas.openxmlformats.org/presentationml/2006/ole">
            <mc:AlternateContent xmlns:mc="http://schemas.openxmlformats.org/markup-compatibility/2006">
              <mc:Choice xmlns:v="urn:schemas-microsoft-com:vml" Requires="v">
                <p:oleObj spid="_x0000_s2119" name="Equation" r:id="rId3" imgW="1333500" imgH="241300" progId="Equation.3">
                  <p:embed/>
                </p:oleObj>
              </mc:Choice>
              <mc:Fallback>
                <p:oleObj name="Equation" r:id="rId3" imgW="1333500" imgH="241300" progId="Equation.3">
                  <p:embed/>
                  <p:pic>
                    <p:nvPicPr>
                      <p:cNvPr id="0" name=""/>
                      <p:cNvPicPr/>
                      <p:nvPr/>
                    </p:nvPicPr>
                    <p:blipFill>
                      <a:blip r:embed="rId4"/>
                      <a:stretch>
                        <a:fillRect/>
                      </a:stretch>
                    </p:blipFill>
                    <p:spPr>
                      <a:xfrm>
                        <a:off x="3569566" y="2794352"/>
                        <a:ext cx="2817379" cy="50981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96276129"/>
              </p:ext>
            </p:extLst>
          </p:nvPr>
        </p:nvGraphicFramePr>
        <p:xfrm>
          <a:off x="7651750" y="2884815"/>
          <a:ext cx="1466561" cy="302623"/>
        </p:xfrm>
        <a:graphic>
          <a:graphicData uri="http://schemas.openxmlformats.org/presentationml/2006/ole">
            <mc:AlternateContent xmlns:mc="http://schemas.openxmlformats.org/markup-compatibility/2006">
              <mc:Choice xmlns:v="urn:schemas-microsoft-com:vml" Requires="v">
                <p:oleObj spid="_x0000_s2120" name="Equation" r:id="rId5" imgW="800100" imgH="165100" progId="Equation.3">
                  <p:embed/>
                </p:oleObj>
              </mc:Choice>
              <mc:Fallback>
                <p:oleObj name="Equation" r:id="rId5" imgW="800100" imgH="165100" progId="Equation.3">
                  <p:embed/>
                  <p:pic>
                    <p:nvPicPr>
                      <p:cNvPr id="0" name=""/>
                      <p:cNvPicPr/>
                      <p:nvPr/>
                    </p:nvPicPr>
                    <p:blipFill>
                      <a:blip r:embed="rId6"/>
                      <a:stretch>
                        <a:fillRect/>
                      </a:stretch>
                    </p:blipFill>
                    <p:spPr>
                      <a:xfrm>
                        <a:off x="7651750" y="2884815"/>
                        <a:ext cx="1466561" cy="302623"/>
                      </a:xfrm>
                      <a:prstGeom prst="rect">
                        <a:avLst/>
                      </a:prstGeom>
                    </p:spPr>
                  </p:pic>
                </p:oleObj>
              </mc:Fallback>
            </mc:AlternateContent>
          </a:graphicData>
        </a:graphic>
      </p:graphicFrame>
    </p:spTree>
    <p:extLst>
      <p:ext uri="{BB962C8B-B14F-4D97-AF65-F5344CB8AC3E}">
        <p14:creationId xmlns:p14="http://schemas.microsoft.com/office/powerpoint/2010/main" val="864255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trends and/or seasonality</a:t>
            </a:r>
            <a:endParaRPr lang="en-US" dirty="0"/>
          </a:p>
        </p:txBody>
      </p:sp>
      <p:sp>
        <p:nvSpPr>
          <p:cNvPr id="3" name="Content Placeholder 2"/>
          <p:cNvSpPr>
            <a:spLocks noGrp="1"/>
          </p:cNvSpPr>
          <p:nvPr>
            <p:ph idx="1"/>
          </p:nvPr>
        </p:nvSpPr>
        <p:spPr>
          <a:xfrm>
            <a:off x="838200" y="1825624"/>
            <a:ext cx="7632700" cy="3775075"/>
          </a:xfrm>
        </p:spPr>
        <p:txBody>
          <a:bodyPr>
            <a:normAutofit fontScale="25000" lnSpcReduction="20000"/>
          </a:bodyPr>
          <a:lstStyle/>
          <a:p>
            <a:r>
              <a:rPr lang="en-US" sz="9600" dirty="0" smtClean="0"/>
              <a:t>Trends within our actual enrollment patterns.</a:t>
            </a:r>
          </a:p>
          <a:p>
            <a:pPr lvl="1"/>
            <a:r>
              <a:rPr lang="en-US" sz="8000" dirty="0" smtClean="0"/>
              <a:t>Add a trend component</a:t>
            </a:r>
          </a:p>
          <a:p>
            <a:pPr lvl="1"/>
            <a:endParaRPr lang="en-US" sz="9600" dirty="0"/>
          </a:p>
          <a:p>
            <a:pPr lvl="1"/>
            <a:endParaRPr lang="en-US" sz="6400" dirty="0" smtClean="0"/>
          </a:p>
          <a:p>
            <a:endParaRPr lang="en-US" sz="6400" dirty="0"/>
          </a:p>
          <a:p>
            <a:r>
              <a:rPr lang="en-US" sz="9600" dirty="0"/>
              <a:t>Enrollment is seasonal, with fall typically being higher than </a:t>
            </a:r>
            <a:r>
              <a:rPr lang="en-US" sz="9600" dirty="0" smtClean="0"/>
              <a:t>winter</a:t>
            </a:r>
          </a:p>
          <a:p>
            <a:pPr lvl="1"/>
            <a:r>
              <a:rPr lang="en-US" sz="8000" dirty="0" smtClean="0"/>
              <a:t>Add seasonality component by superimposing a sinusoidal function</a:t>
            </a:r>
          </a:p>
          <a:p>
            <a:pPr lvl="1"/>
            <a:r>
              <a:rPr lang="en-US" sz="8000" dirty="0" smtClean="0"/>
              <a:t>Exclude summers (much lower)</a:t>
            </a:r>
            <a:endParaRPr lang="en-US" sz="8000" dirty="0"/>
          </a:p>
          <a:p>
            <a:endParaRPr lang="en-US" dirty="0"/>
          </a:p>
          <a:p>
            <a:endParaRPr lang="en-US" dirty="0" smtClean="0"/>
          </a:p>
          <a:p>
            <a:endParaRPr lang="en-US" dirty="0"/>
          </a:p>
          <a:p>
            <a:pPr marL="0" indent="0">
              <a:buNone/>
            </a:pPr>
            <a:r>
              <a:rPr lang="en-US" dirty="0"/>
              <a:t>	</a:t>
            </a:r>
            <a:endParaRPr lang="en-US" dirty="0" smtClean="0"/>
          </a:p>
          <a:p>
            <a:pPr marL="0" indent="0">
              <a:buNone/>
            </a:pPr>
            <a:r>
              <a:rPr lang="en-US" dirty="0"/>
              <a:t>	</a:t>
            </a:r>
          </a:p>
          <a:p>
            <a:pPr marL="0" indent="0">
              <a:buNone/>
            </a:pPr>
            <a:endParaRPr lang="en-US" dirty="0" smtClean="0"/>
          </a:p>
          <a:p>
            <a:endParaRPr lang="en-US" dirty="0" smtClean="0"/>
          </a:p>
        </p:txBody>
      </p:sp>
      <p:grpSp>
        <p:nvGrpSpPr>
          <p:cNvPr id="14" name="Group 13"/>
          <p:cNvGrpSpPr/>
          <p:nvPr/>
        </p:nvGrpSpPr>
        <p:grpSpPr>
          <a:xfrm>
            <a:off x="8295217" y="1747814"/>
            <a:ext cx="2303307" cy="1266320"/>
            <a:chOff x="5602816" y="1768980"/>
            <a:chExt cx="2303307" cy="1266320"/>
          </a:xfrm>
        </p:grpSpPr>
        <p:pic>
          <p:nvPicPr>
            <p:cNvPr id="4" name="Picture 3"/>
            <p:cNvPicPr>
              <a:picLocks noChangeAspect="1"/>
            </p:cNvPicPr>
            <p:nvPr/>
          </p:nvPicPr>
          <p:blipFill>
            <a:blip r:embed="rId2"/>
            <a:stretch>
              <a:fillRect/>
            </a:stretch>
          </p:blipFill>
          <p:spPr>
            <a:xfrm>
              <a:off x="5602816" y="1768980"/>
              <a:ext cx="2303307" cy="1266320"/>
            </a:xfrm>
            <a:prstGeom prst="rect">
              <a:avLst/>
            </a:prstGeom>
          </p:spPr>
        </p:pic>
        <p:cxnSp>
          <p:nvCxnSpPr>
            <p:cNvPr id="8" name="Straight Connector 7"/>
            <p:cNvCxnSpPr/>
            <p:nvPr/>
          </p:nvCxnSpPr>
          <p:spPr>
            <a:xfrm flipV="1">
              <a:off x="5602816" y="2311400"/>
              <a:ext cx="1166284" cy="6223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769100" y="2070100"/>
              <a:ext cx="1028700" cy="6096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8295217" y="4089954"/>
            <a:ext cx="2300457" cy="1218646"/>
            <a:chOff x="2599417" y="2146300"/>
            <a:chExt cx="2918027" cy="1545798"/>
          </a:xfrm>
        </p:grpSpPr>
        <p:pic>
          <p:nvPicPr>
            <p:cNvPr id="12" name="Picture 11"/>
            <p:cNvPicPr>
              <a:picLocks noChangeAspect="1"/>
            </p:cNvPicPr>
            <p:nvPr/>
          </p:nvPicPr>
          <p:blipFill>
            <a:blip r:embed="rId3"/>
            <a:stretch>
              <a:fillRect/>
            </a:stretch>
          </p:blipFill>
          <p:spPr>
            <a:xfrm>
              <a:off x="2857500" y="2146300"/>
              <a:ext cx="2659944" cy="1473200"/>
            </a:xfrm>
            <a:prstGeom prst="rect">
              <a:avLst/>
            </a:prstGeom>
          </p:spPr>
        </p:pic>
        <p:sp>
          <p:nvSpPr>
            <p:cNvPr id="13" name="TextBox 12"/>
            <p:cNvSpPr txBox="1"/>
            <p:nvPr/>
          </p:nvSpPr>
          <p:spPr>
            <a:xfrm>
              <a:off x="4114799" y="3384321"/>
              <a:ext cx="697820" cy="307777"/>
            </a:xfrm>
            <a:prstGeom prst="rect">
              <a:avLst/>
            </a:prstGeom>
            <a:noFill/>
          </p:spPr>
          <p:txBody>
            <a:bodyPr wrap="none" rtlCol="0">
              <a:spAutoFit/>
            </a:bodyPr>
            <a:lstStyle/>
            <a:p>
              <a:r>
                <a:rPr lang="en-US" sz="1400" b="1" i="1" dirty="0"/>
                <a:t>Winter</a:t>
              </a:r>
            </a:p>
          </p:txBody>
        </p:sp>
        <p:sp>
          <p:nvSpPr>
            <p:cNvPr id="15" name="TextBox 14"/>
            <p:cNvSpPr txBox="1"/>
            <p:nvPr/>
          </p:nvSpPr>
          <p:spPr>
            <a:xfrm>
              <a:off x="2599417" y="2504579"/>
              <a:ext cx="448584" cy="307777"/>
            </a:xfrm>
            <a:prstGeom prst="rect">
              <a:avLst/>
            </a:prstGeom>
            <a:noFill/>
          </p:spPr>
          <p:txBody>
            <a:bodyPr wrap="none" rtlCol="0">
              <a:spAutoFit/>
            </a:bodyPr>
            <a:lstStyle/>
            <a:p>
              <a:r>
                <a:rPr lang="en-US" sz="1400" b="1" i="1" dirty="0"/>
                <a:t>Fall</a:t>
              </a:r>
            </a:p>
          </p:txBody>
        </p:sp>
        <p:cxnSp>
          <p:nvCxnSpPr>
            <p:cNvPr id="16" name="Straight Arrow Connector 15"/>
            <p:cNvCxnSpPr>
              <a:stCxn id="16" idx="1"/>
            </p:cNvCxnSpPr>
            <p:nvPr/>
          </p:nvCxnSpPr>
          <p:spPr>
            <a:xfrm flipH="1" flipV="1">
              <a:off x="3784601" y="3327400"/>
              <a:ext cx="330198" cy="210810"/>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7" idx="3"/>
            </p:cNvCxnSpPr>
            <p:nvPr/>
          </p:nvCxnSpPr>
          <p:spPr>
            <a:xfrm flipH="1" flipV="1">
              <a:off x="3048001" y="2658468"/>
              <a:ext cx="557179" cy="386010"/>
            </a:xfrm>
            <a:prstGeom prst="straightConnector1">
              <a:avLst/>
            </a:prstGeom>
            <a:ln w="19050" cmpd="sng">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rot="20236092">
              <a:off x="4076432" y="2509196"/>
              <a:ext cx="1367832" cy="342953"/>
            </a:xfrm>
            <a:custGeom>
              <a:avLst/>
              <a:gdLst>
                <a:gd name="connsiteX0" fmla="*/ 0 w 1143000"/>
                <a:gd name="connsiteY0" fmla="*/ 241343 h 342953"/>
                <a:gd name="connsiteX1" fmla="*/ 63500 w 1143000"/>
                <a:gd name="connsiteY1" fmla="*/ 38143 h 342953"/>
                <a:gd name="connsiteX2" fmla="*/ 241300 w 1143000"/>
                <a:gd name="connsiteY2" fmla="*/ 330243 h 342953"/>
                <a:gd name="connsiteX3" fmla="*/ 342900 w 1143000"/>
                <a:gd name="connsiteY3" fmla="*/ 38143 h 342953"/>
                <a:gd name="connsiteX4" fmla="*/ 520700 w 1143000"/>
                <a:gd name="connsiteY4" fmla="*/ 342943 h 342953"/>
                <a:gd name="connsiteX5" fmla="*/ 596900 w 1143000"/>
                <a:gd name="connsiteY5" fmla="*/ 25443 h 342953"/>
                <a:gd name="connsiteX6" fmla="*/ 749300 w 1143000"/>
                <a:gd name="connsiteY6" fmla="*/ 330243 h 342953"/>
                <a:gd name="connsiteX7" fmla="*/ 850900 w 1143000"/>
                <a:gd name="connsiteY7" fmla="*/ 43 h 342953"/>
                <a:gd name="connsiteX8" fmla="*/ 1003300 w 1143000"/>
                <a:gd name="connsiteY8" fmla="*/ 304843 h 342953"/>
                <a:gd name="connsiteX9" fmla="*/ 1143000 w 1143000"/>
                <a:gd name="connsiteY9" fmla="*/ 12743 h 34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 h="342953">
                  <a:moveTo>
                    <a:pt x="0" y="241343"/>
                  </a:moveTo>
                  <a:cubicBezTo>
                    <a:pt x="11641" y="132334"/>
                    <a:pt x="23283" y="23326"/>
                    <a:pt x="63500" y="38143"/>
                  </a:cubicBezTo>
                  <a:cubicBezTo>
                    <a:pt x="103717" y="52960"/>
                    <a:pt x="194733" y="330243"/>
                    <a:pt x="241300" y="330243"/>
                  </a:cubicBezTo>
                  <a:cubicBezTo>
                    <a:pt x="287867" y="330243"/>
                    <a:pt x="296333" y="36026"/>
                    <a:pt x="342900" y="38143"/>
                  </a:cubicBezTo>
                  <a:cubicBezTo>
                    <a:pt x="389467" y="40260"/>
                    <a:pt x="478367" y="345060"/>
                    <a:pt x="520700" y="342943"/>
                  </a:cubicBezTo>
                  <a:cubicBezTo>
                    <a:pt x="563033" y="340826"/>
                    <a:pt x="558800" y="27560"/>
                    <a:pt x="596900" y="25443"/>
                  </a:cubicBezTo>
                  <a:cubicBezTo>
                    <a:pt x="635000" y="23326"/>
                    <a:pt x="706967" y="334476"/>
                    <a:pt x="749300" y="330243"/>
                  </a:cubicBezTo>
                  <a:cubicBezTo>
                    <a:pt x="791633" y="326010"/>
                    <a:pt x="808567" y="4276"/>
                    <a:pt x="850900" y="43"/>
                  </a:cubicBezTo>
                  <a:cubicBezTo>
                    <a:pt x="893233" y="-4190"/>
                    <a:pt x="954617" y="302726"/>
                    <a:pt x="1003300" y="304843"/>
                  </a:cubicBezTo>
                  <a:cubicBezTo>
                    <a:pt x="1051983" y="306960"/>
                    <a:pt x="1097491" y="159851"/>
                    <a:pt x="1143000" y="12743"/>
                  </a:cubicBezTo>
                </a:path>
              </a:pathLst>
            </a:custGeom>
            <a:ln>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570675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SPSS Modeler – Proof of Concept</a:t>
            </a:r>
            <a:endParaRPr lang="en-US" dirty="0"/>
          </a:p>
        </p:txBody>
      </p:sp>
      <p:sp>
        <p:nvSpPr>
          <p:cNvPr id="3" name="Content Placeholder 2"/>
          <p:cNvSpPr>
            <a:spLocks noGrp="1"/>
          </p:cNvSpPr>
          <p:nvPr>
            <p:ph idx="1"/>
          </p:nvPr>
        </p:nvSpPr>
        <p:spPr/>
        <p:txBody>
          <a:bodyPr>
            <a:normAutofit/>
          </a:bodyPr>
          <a:lstStyle/>
          <a:p>
            <a:r>
              <a:rPr lang="en-US" sz="2400" dirty="0" smtClean="0"/>
              <a:t>Analytic Scope: Using our 2013 FTIAC population, develop a model that will predict student persistence.</a:t>
            </a:r>
          </a:p>
          <a:p>
            <a:r>
              <a:rPr lang="en-US" sz="2400" dirty="0" smtClean="0"/>
              <a:t>Key definition:  </a:t>
            </a:r>
          </a:p>
          <a:p>
            <a:pPr lvl="1"/>
            <a:r>
              <a:rPr lang="en-US" sz="2000" u="sng" dirty="0" smtClean="0"/>
              <a:t>Student Persistence </a:t>
            </a:r>
            <a:r>
              <a:rPr lang="en-US" sz="2000" dirty="0" smtClean="0"/>
              <a:t>– Student graduates or is enrolled in 4 of 6 semesters.</a:t>
            </a:r>
          </a:p>
          <a:p>
            <a:endParaRPr lang="en-US" sz="2400" dirty="0" smtClean="0"/>
          </a:p>
          <a:p>
            <a:r>
              <a:rPr lang="en-US" sz="2400" dirty="0" smtClean="0"/>
              <a:t>Analytic results are part of a larger process; inform intervention strategies. </a:t>
            </a:r>
          </a:p>
        </p:txBody>
      </p:sp>
      <p:sp>
        <p:nvSpPr>
          <p:cNvPr id="4" name="Rounded Rectangle 3"/>
          <p:cNvSpPr/>
          <p:nvPr/>
        </p:nvSpPr>
        <p:spPr>
          <a:xfrm>
            <a:off x="6934200" y="5095438"/>
            <a:ext cx="3850724" cy="12000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“All Models are wrong, but some are useful!”</a:t>
            </a:r>
          </a:p>
          <a:p>
            <a:pPr algn="r"/>
            <a:r>
              <a:rPr lang="en-US" sz="1200" dirty="0" smtClean="0">
                <a:solidFill>
                  <a:schemeClr val="tx1"/>
                </a:solidFill>
              </a:rPr>
              <a:t>George E. P. Box </a:t>
            </a:r>
            <a:endParaRPr lang="en-US" sz="1200" dirty="0">
              <a:solidFill>
                <a:schemeClr val="tx1"/>
              </a:solidFill>
            </a:endParaRPr>
          </a:p>
        </p:txBody>
      </p:sp>
      <p:sp>
        <p:nvSpPr>
          <p:cNvPr id="5" name="Rectangle 4"/>
          <p:cNvSpPr/>
          <p:nvPr/>
        </p:nvSpPr>
        <p:spPr>
          <a:xfrm>
            <a:off x="838200" y="4787498"/>
            <a:ext cx="4460682" cy="1815882"/>
          </a:xfrm>
          <a:prstGeom prst="rect">
            <a:avLst/>
          </a:prstGeom>
        </p:spPr>
        <p:txBody>
          <a:bodyPr wrap="square">
            <a:spAutoFit/>
          </a:bodyPr>
          <a:lstStyle/>
          <a:p>
            <a:pPr lvl="1">
              <a:lnSpc>
                <a:spcPct val="100000"/>
              </a:lnSpc>
              <a:buSzPct val="75000"/>
            </a:pPr>
            <a:r>
              <a:rPr lang="en-US" sz="1600" dirty="0" smtClean="0"/>
              <a:t>                   </a:t>
            </a:r>
            <a:r>
              <a:rPr lang="en-US" sz="1600" b="1" dirty="0" smtClean="0"/>
              <a:t>Evaluation Criteria</a:t>
            </a:r>
          </a:p>
          <a:p>
            <a:pPr marL="396875" lvl="1" indent="-285750">
              <a:lnSpc>
                <a:spcPct val="100000"/>
              </a:lnSpc>
              <a:buSzPct val="75000"/>
              <a:buFont typeface="+mj-lt"/>
              <a:buAutoNum type="arabicPeriod"/>
            </a:pPr>
            <a:r>
              <a:rPr lang="en-US" sz="1600" dirty="0" smtClean="0"/>
              <a:t>Predict persistence with &gt;= 70% accuracy  </a:t>
            </a:r>
          </a:p>
          <a:p>
            <a:pPr marL="396875" lvl="1" indent="-285750">
              <a:lnSpc>
                <a:spcPct val="100000"/>
              </a:lnSpc>
              <a:buSzPct val="75000"/>
              <a:buFont typeface="+mj-lt"/>
              <a:buAutoNum type="arabicPeriod"/>
            </a:pPr>
            <a:r>
              <a:rPr lang="en-US" sz="1600" dirty="0" smtClean="0"/>
              <a:t>Individual student to risk factors</a:t>
            </a:r>
          </a:p>
          <a:p>
            <a:pPr marL="396875" lvl="1" indent="-285750">
              <a:lnSpc>
                <a:spcPct val="100000"/>
              </a:lnSpc>
              <a:buSzPct val="75000"/>
              <a:buFont typeface="+mj-lt"/>
              <a:buAutoNum type="arabicPeriod"/>
            </a:pPr>
            <a:r>
              <a:rPr lang="en-US" sz="1600" dirty="0" smtClean="0"/>
              <a:t>Minimal administrative burden (i.e. IT Support)</a:t>
            </a:r>
          </a:p>
          <a:p>
            <a:pPr marL="396875" lvl="1" indent="-285750">
              <a:buSzPct val="75000"/>
              <a:buFont typeface="+mj-lt"/>
              <a:buAutoNum type="arabicPeriod"/>
            </a:pPr>
            <a:r>
              <a:rPr lang="en-US" sz="1600" dirty="0" smtClean="0"/>
              <a:t>Repeatable/Understandable process &amp; results</a:t>
            </a:r>
          </a:p>
          <a:p>
            <a:pPr marL="396875" lvl="1" indent="-285750">
              <a:lnSpc>
                <a:spcPct val="100000"/>
              </a:lnSpc>
              <a:buSzPct val="75000"/>
              <a:buFont typeface="+mj-lt"/>
              <a:buAutoNum type="arabicPeriod"/>
            </a:pPr>
            <a:r>
              <a:rPr lang="en-US" sz="1600" dirty="0" smtClean="0"/>
              <a:t>Multi-purpose</a:t>
            </a:r>
          </a:p>
          <a:p>
            <a:pPr marL="396875" lvl="1" indent="-285750">
              <a:lnSpc>
                <a:spcPct val="100000"/>
              </a:lnSpc>
              <a:buSzPct val="75000"/>
              <a:buFont typeface="+mj-lt"/>
              <a:buAutoNum type="arabicPeriod"/>
            </a:pPr>
            <a:r>
              <a:rPr lang="en-US" sz="1600" dirty="0" smtClean="0"/>
              <a:t>Economical</a:t>
            </a:r>
            <a:endParaRPr lang="en-US" sz="1600" dirty="0"/>
          </a:p>
        </p:txBody>
      </p:sp>
      <p:sp>
        <p:nvSpPr>
          <p:cNvPr id="8" name="TextBox 7"/>
          <p:cNvSpPr txBox="1"/>
          <p:nvPr/>
        </p:nvSpPr>
        <p:spPr>
          <a:xfrm>
            <a:off x="218395" y="1010815"/>
            <a:ext cx="379640" cy="300082"/>
          </a:xfrm>
          <a:prstGeom prst="rect">
            <a:avLst/>
          </a:prstGeom>
          <a:noFill/>
        </p:spPr>
        <p:txBody>
          <a:bodyPr wrap="square" rtlCol="0">
            <a:spAutoFit/>
          </a:bodyPr>
          <a:lstStyle/>
          <a:p>
            <a:pPr algn="ctr"/>
            <a:r>
              <a:rPr lang="en-US" sz="1350" b="1" i="1" dirty="0" smtClean="0">
                <a:solidFill>
                  <a:schemeClr val="tx1"/>
                </a:solidFill>
                <a:latin typeface="Bradley Hand ITC" panose="03070402050302030203" pitchFamily="66" charset="0"/>
              </a:rPr>
              <a:t>IR</a:t>
            </a:r>
            <a:endParaRPr lang="en-US" sz="1350" b="1" i="1" dirty="0">
              <a:solidFill>
                <a:schemeClr val="tx1"/>
              </a:solidFill>
              <a:latin typeface="Bradley Hand ITC" panose="03070402050302030203" pitchFamily="66"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3" y="263568"/>
            <a:ext cx="1953309" cy="1004559"/>
          </a:xfrm>
          <a:prstGeom prst="rect">
            <a:avLst/>
          </a:prstGeom>
        </p:spPr>
      </p:pic>
    </p:spTree>
    <p:extLst>
      <p:ext uri="{BB962C8B-B14F-4D97-AF65-F5344CB8AC3E}">
        <p14:creationId xmlns:p14="http://schemas.microsoft.com/office/powerpoint/2010/main" val="2014704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Methodology</a:t>
            </a:r>
            <a:endParaRPr lang="en-US" sz="4000" dirty="0"/>
          </a:p>
        </p:txBody>
      </p:sp>
      <p:sp>
        <p:nvSpPr>
          <p:cNvPr id="3" name="Content Placeholder 2"/>
          <p:cNvSpPr>
            <a:spLocks noGrp="1"/>
          </p:cNvSpPr>
          <p:nvPr>
            <p:ph idx="1"/>
          </p:nvPr>
        </p:nvSpPr>
        <p:spPr/>
        <p:txBody>
          <a:bodyPr>
            <a:normAutofit/>
          </a:bodyPr>
          <a:lstStyle/>
          <a:p>
            <a:r>
              <a:rPr lang="en-US" sz="2400" dirty="0" smtClean="0"/>
              <a:t>Obtained 30 years of enrollment data (credit hours)</a:t>
            </a:r>
          </a:p>
          <a:p>
            <a:pPr lvl="1"/>
            <a:r>
              <a:rPr lang="en-US" sz="2000" dirty="0" smtClean="0"/>
              <a:t>60 periods (no summers- too small)</a:t>
            </a:r>
          </a:p>
          <a:p>
            <a:r>
              <a:rPr lang="en-US" sz="2400" dirty="0" smtClean="0"/>
              <a:t>Built model in Excel</a:t>
            </a:r>
            <a:r>
              <a:rPr lang="en-US" sz="2400" baseline="30000" dirty="0" smtClean="0"/>
              <a:t>®</a:t>
            </a:r>
            <a:r>
              <a:rPr lang="en-US" sz="2400" dirty="0" smtClean="0"/>
              <a:t> 2016</a:t>
            </a:r>
          </a:p>
          <a:p>
            <a:pPr lvl="1"/>
            <a:r>
              <a:rPr lang="en-US" sz="2000" dirty="0" smtClean="0"/>
              <a:t>Used Solver</a:t>
            </a:r>
            <a:r>
              <a:rPr lang="en-US" sz="2000" baseline="30000" dirty="0" smtClean="0"/>
              <a:t>®</a:t>
            </a:r>
            <a:r>
              <a:rPr lang="en-US" sz="2000" dirty="0" smtClean="0"/>
              <a:t> to “optimize” the model</a:t>
            </a:r>
          </a:p>
          <a:p>
            <a:r>
              <a:rPr lang="en-US" sz="2400" dirty="0" smtClean="0"/>
              <a:t>Minimized sum of squared differences (the objective function, </a:t>
            </a:r>
            <a:r>
              <a:rPr lang="en-US" sz="2400" i="1" dirty="0" smtClean="0"/>
              <a:t>Z</a:t>
            </a:r>
            <a:r>
              <a:rPr lang="en-US" sz="2400" dirty="0" smtClean="0"/>
              <a:t>)</a:t>
            </a:r>
          </a:p>
          <a:p>
            <a:pPr marL="3892550" lvl="1" indent="0">
              <a:buNone/>
            </a:pPr>
            <a:endParaRPr lang="en-US" sz="1600" dirty="0"/>
          </a:p>
          <a:p>
            <a:pPr marL="3892550" lvl="1" indent="0">
              <a:buNone/>
            </a:pPr>
            <a:r>
              <a:rPr lang="en-US" sz="1600" dirty="0"/>
              <a:t>by varying </a:t>
            </a:r>
            <a:r>
              <a:rPr lang="en-US" sz="1600" b="1" i="1" dirty="0">
                <a:latin typeface="Symbol" charset="2"/>
                <a:cs typeface="Symbol" charset="2"/>
              </a:rPr>
              <a:t>a</a:t>
            </a:r>
            <a:r>
              <a:rPr lang="en-US" sz="1600" b="1" dirty="0">
                <a:latin typeface="Symbol" charset="2"/>
                <a:cs typeface="Symbol" charset="2"/>
              </a:rPr>
              <a:t>, </a:t>
            </a:r>
            <a:r>
              <a:rPr lang="en-US" sz="1600" b="1" i="1" dirty="0">
                <a:latin typeface="Symbol" charset="2"/>
                <a:cs typeface="Symbol" charset="2"/>
              </a:rPr>
              <a:t>b</a:t>
            </a:r>
            <a:r>
              <a:rPr lang="en-US" sz="1600" b="1" dirty="0">
                <a:latin typeface="Symbol" charset="2"/>
                <a:cs typeface="Symbol" charset="2"/>
              </a:rPr>
              <a:t>, </a:t>
            </a:r>
            <a:r>
              <a:rPr lang="en-US" sz="1600" b="1" i="1" dirty="0"/>
              <a:t>H</a:t>
            </a:r>
            <a:r>
              <a:rPr lang="en-US" sz="1600" b="1" dirty="0"/>
              <a:t>, </a:t>
            </a:r>
            <a:r>
              <a:rPr lang="en-US" sz="1600" b="1" i="1" dirty="0">
                <a:latin typeface="Symbol" charset="2"/>
                <a:cs typeface="Symbol" charset="2"/>
              </a:rPr>
              <a:t>n</a:t>
            </a:r>
            <a:r>
              <a:rPr lang="en-US" sz="1600" b="1" dirty="0">
                <a:latin typeface="Symbol" charset="2"/>
                <a:cs typeface="Symbol" charset="2"/>
              </a:rPr>
              <a:t> </a:t>
            </a:r>
            <a:r>
              <a:rPr lang="en-US" sz="1600" dirty="0"/>
              <a:t>and </a:t>
            </a:r>
            <a:r>
              <a:rPr lang="en-US" sz="1600" b="1" i="1" dirty="0">
                <a:latin typeface="Symbol" charset="2"/>
                <a:cs typeface="Symbol" charset="2"/>
              </a:rPr>
              <a:t>f</a:t>
            </a:r>
            <a:r>
              <a:rPr lang="en-US" sz="1600" b="1" dirty="0">
                <a:latin typeface="Symbol" charset="2"/>
                <a:cs typeface="Symbol" charset="2"/>
              </a:rPr>
              <a:t> </a:t>
            </a:r>
            <a:r>
              <a:rPr lang="en-US" sz="1600" dirty="0"/>
              <a:t> </a:t>
            </a:r>
            <a:endParaRPr lang="en-US" sz="1600" dirty="0" smtClean="0"/>
          </a:p>
          <a:p>
            <a:pPr marL="3892550" lvl="1" indent="0">
              <a:buNone/>
            </a:pPr>
            <a:r>
              <a:rPr lang="en-US" sz="1600" dirty="0" smtClean="0">
                <a:latin typeface="Symbol" charset="2"/>
                <a:cs typeface="Symbol" charset="2"/>
              </a:rPr>
              <a:t>(</a:t>
            </a:r>
            <a:r>
              <a:rPr lang="en-US" sz="1600" b="1" i="1" dirty="0" smtClean="0">
                <a:latin typeface="Symbol" charset="2"/>
                <a:cs typeface="Symbol" charset="2"/>
              </a:rPr>
              <a:t>b</a:t>
            </a:r>
            <a:r>
              <a:rPr lang="en-US" sz="1600" b="1" dirty="0">
                <a:latin typeface="Symbol" charset="2"/>
                <a:cs typeface="Symbol" charset="2"/>
              </a:rPr>
              <a:t>, </a:t>
            </a:r>
            <a:r>
              <a:rPr lang="en-US" sz="1600" b="1" i="1" dirty="0"/>
              <a:t>H</a:t>
            </a:r>
            <a:r>
              <a:rPr lang="en-US" sz="1600" b="1" dirty="0"/>
              <a:t>, </a:t>
            </a:r>
            <a:r>
              <a:rPr lang="en-US" sz="1600" b="1" i="1" dirty="0">
                <a:latin typeface="Symbol" charset="2"/>
                <a:cs typeface="Symbol" charset="2"/>
              </a:rPr>
              <a:t>n</a:t>
            </a:r>
            <a:r>
              <a:rPr lang="en-US" sz="1600" b="1" dirty="0">
                <a:latin typeface="Symbol" charset="2"/>
                <a:cs typeface="Symbol" charset="2"/>
              </a:rPr>
              <a:t> </a:t>
            </a:r>
            <a:r>
              <a:rPr lang="en-US" sz="1600" dirty="0"/>
              <a:t>and </a:t>
            </a:r>
            <a:r>
              <a:rPr lang="en-US" sz="1600" b="1" i="1" dirty="0">
                <a:latin typeface="Symbol" charset="2"/>
                <a:cs typeface="Symbol" charset="2"/>
              </a:rPr>
              <a:t>f </a:t>
            </a:r>
            <a:r>
              <a:rPr lang="en-US" sz="1600" dirty="0" smtClean="0"/>
              <a:t>are from trend and seasonality components)</a:t>
            </a:r>
            <a:endParaRPr lang="en-US" sz="1600" dirty="0"/>
          </a:p>
          <a:p>
            <a:endParaRPr lang="en-US" sz="2400" dirty="0" smtClean="0"/>
          </a:p>
          <a:p>
            <a:pPr marL="349250" lvl="1" indent="0">
              <a:buNone/>
            </a:pPr>
            <a:r>
              <a:rPr lang="en-US" sz="2000"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485479809"/>
              </p:ext>
            </p:extLst>
          </p:nvPr>
        </p:nvGraphicFramePr>
        <p:xfrm>
          <a:off x="6096001" y="4862437"/>
          <a:ext cx="1064486" cy="1182763"/>
        </p:xfrm>
        <a:graphic>
          <a:graphicData uri="http://schemas.openxmlformats.org/presentationml/2006/ole">
            <mc:AlternateContent xmlns:mc="http://schemas.openxmlformats.org/markup-compatibility/2006">
              <mc:Choice xmlns:v="urn:schemas-microsoft-com:vml" Requires="v">
                <p:oleObj spid="_x0000_s7239" name="Equation" r:id="rId3" imgW="800100" imgH="889000" progId="Equation.3">
                  <p:embed/>
                </p:oleObj>
              </mc:Choice>
              <mc:Fallback>
                <p:oleObj name="Equation" r:id="rId3" imgW="800100" imgH="889000" progId="Equation.3">
                  <p:embed/>
                  <p:pic>
                    <p:nvPicPr>
                      <p:cNvPr id="0" name=""/>
                      <p:cNvPicPr/>
                      <p:nvPr/>
                    </p:nvPicPr>
                    <p:blipFill>
                      <a:blip r:embed="rId4"/>
                      <a:stretch>
                        <a:fillRect/>
                      </a:stretch>
                    </p:blipFill>
                    <p:spPr>
                      <a:xfrm>
                        <a:off x="6096001" y="4862437"/>
                        <a:ext cx="1064486" cy="11827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66993261"/>
              </p:ext>
            </p:extLst>
          </p:nvPr>
        </p:nvGraphicFramePr>
        <p:xfrm>
          <a:off x="2169392" y="5040237"/>
          <a:ext cx="2542308" cy="817171"/>
        </p:xfrm>
        <a:graphic>
          <a:graphicData uri="http://schemas.openxmlformats.org/presentationml/2006/ole">
            <mc:AlternateContent xmlns:mc="http://schemas.openxmlformats.org/markup-compatibility/2006">
              <mc:Choice xmlns:v="urn:schemas-microsoft-com:vml" Requires="v">
                <p:oleObj spid="_x0000_s7240" name="Equation" r:id="rId5" imgW="1422400" imgH="457200" progId="Equation.3">
                  <p:embed/>
                </p:oleObj>
              </mc:Choice>
              <mc:Fallback>
                <p:oleObj name="Equation" r:id="rId5" imgW="1422400" imgH="457200" progId="Equation.3">
                  <p:embed/>
                  <p:pic>
                    <p:nvPicPr>
                      <p:cNvPr id="0" name=""/>
                      <p:cNvPicPr/>
                      <p:nvPr/>
                    </p:nvPicPr>
                    <p:blipFill>
                      <a:blip r:embed="rId6"/>
                      <a:stretch>
                        <a:fillRect/>
                      </a:stretch>
                    </p:blipFill>
                    <p:spPr>
                      <a:xfrm>
                        <a:off x="2169392" y="5040237"/>
                        <a:ext cx="2542308" cy="817171"/>
                      </a:xfrm>
                      <a:prstGeom prst="rect">
                        <a:avLst/>
                      </a:prstGeom>
                    </p:spPr>
                  </p:pic>
                </p:oleObj>
              </mc:Fallback>
            </mc:AlternateContent>
          </a:graphicData>
        </a:graphic>
      </p:graphicFrame>
    </p:spTree>
    <p:extLst>
      <p:ext uri="{BB962C8B-B14F-4D97-AF65-F5344CB8AC3E}">
        <p14:creationId xmlns:p14="http://schemas.microsoft.com/office/powerpoint/2010/main" val="821664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Results and calculations</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599463714"/>
              </p:ext>
            </p:extLst>
          </p:nvPr>
        </p:nvGraphicFramePr>
        <p:xfrm>
          <a:off x="1136648" y="1690688"/>
          <a:ext cx="8020304" cy="2157414"/>
        </p:xfrm>
        <a:graphic>
          <a:graphicData uri="http://schemas.openxmlformats.org/drawingml/2006/table">
            <a:tbl>
              <a:tblPr>
                <a:tableStyleId>{5C22544A-7EE6-4342-B048-85BDC9FD1C3A}</a:tableStyleId>
              </a:tblPr>
              <a:tblGrid>
                <a:gridCol w="752674"/>
                <a:gridCol w="802030"/>
                <a:gridCol w="950098"/>
                <a:gridCol w="1073487"/>
                <a:gridCol w="1073487"/>
                <a:gridCol w="1073487"/>
                <a:gridCol w="1073487"/>
                <a:gridCol w="1221554"/>
              </a:tblGrid>
              <a:tr h="263501">
                <a:tc>
                  <a:txBody>
                    <a:bodyPr/>
                    <a:lstStyle/>
                    <a:p>
                      <a:pPr algn="ctr" fontAlgn="b"/>
                      <a:r>
                        <a:rPr lang="en-US" sz="1600" u="none" strike="noStrike" dirty="0">
                          <a:effectLst/>
                        </a:rPr>
                        <a:t>Year</a:t>
                      </a:r>
                      <a:endParaRPr lang="en-US" sz="1600" b="0" i="0" u="none" strike="noStrike" dirty="0">
                        <a:solidFill>
                          <a:srgbClr val="000000"/>
                        </a:solidFill>
                        <a:effectLst/>
                        <a:latin typeface="Calibri" charset="0"/>
                      </a:endParaRPr>
                    </a:p>
                  </a:txBody>
                  <a:tcPr marL="16469" marR="16469" marT="16469"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err="1">
                          <a:effectLst/>
                        </a:rPr>
                        <a:t>YrTm</a:t>
                      </a:r>
                      <a:endParaRPr lang="en-US"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Actual</a:t>
                      </a:r>
                      <a:endParaRPr lang="en-US"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Smooth F</a:t>
                      </a:r>
                      <a:endParaRPr lang="en-US"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Smooth T</a:t>
                      </a:r>
                      <a:endParaRPr lang="en-US"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Seasonality</a:t>
                      </a:r>
                      <a:endParaRPr lang="en-US"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FORECAST</a:t>
                      </a:r>
                      <a:endParaRPr lang="en-US"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Squared Diff</a:t>
                      </a:r>
                      <a:endParaRPr lang="en-US"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63501">
                <a:tc>
                  <a:txBody>
                    <a:bodyPr/>
                    <a:lstStyle/>
                    <a:p>
                      <a:pPr algn="ctr" fontAlgn="b"/>
                      <a:r>
                        <a:rPr lang="is-IS" sz="1600" u="none" strike="noStrike">
                          <a:effectLst/>
                        </a:rPr>
                        <a:t>2014</a:t>
                      </a:r>
                      <a:endParaRPr lang="is-IS" sz="1600" b="0" i="0" u="none" strike="noStrike">
                        <a:solidFill>
                          <a:srgbClr val="000000"/>
                        </a:solidFill>
                        <a:effectLst/>
                        <a:latin typeface="Calibri" charset="0"/>
                      </a:endParaRPr>
                    </a:p>
                  </a:txBody>
                  <a:tcPr marL="16469" marR="16469" marT="16469"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is-IS" sz="1600" u="none" strike="noStrike" dirty="0">
                          <a:effectLst/>
                        </a:rPr>
                        <a:t>201430</a:t>
                      </a:r>
                      <a:endParaRPr lang="is-IS"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is-IS" sz="1600" u="none" strike="noStrike" dirty="0">
                          <a:effectLst/>
                        </a:rPr>
                        <a:t>20177</a:t>
                      </a:r>
                      <a:endParaRPr lang="is-IS"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is-IS" sz="1600" u="none" strike="noStrike" dirty="0">
                          <a:effectLst/>
                        </a:rPr>
                        <a:t>20132</a:t>
                      </a:r>
                      <a:endParaRPr lang="is-IS"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nb-NO" sz="1600" u="none" strike="noStrike" dirty="0">
                          <a:effectLst/>
                        </a:rPr>
                        <a:t>-435.19</a:t>
                      </a:r>
                      <a:endParaRPr lang="nb-NO"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cs-CZ" sz="1600" u="none" strike="noStrike" dirty="0">
                          <a:effectLst/>
                        </a:rPr>
                        <a:t>-1114.98</a:t>
                      </a:r>
                      <a:endParaRPr lang="cs-CZ"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is-IS" sz="1600" u="none" strike="noStrike">
                          <a:effectLst/>
                        </a:rPr>
                        <a:t>20066</a:t>
                      </a:r>
                      <a:endParaRPr lang="is-IS"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cs-CZ" sz="1600" u="none" strike="noStrike">
                          <a:effectLst/>
                        </a:rPr>
                        <a:t>12225.0</a:t>
                      </a:r>
                      <a:endParaRPr lang="cs-CZ"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63501">
                <a:tc>
                  <a:txBody>
                    <a:bodyPr/>
                    <a:lstStyle/>
                    <a:p>
                      <a:pPr algn="ctr" fontAlgn="b"/>
                      <a:r>
                        <a:rPr lang="is-IS" sz="1600" u="none" strike="noStrike">
                          <a:effectLst/>
                        </a:rPr>
                        <a:t>2014</a:t>
                      </a:r>
                      <a:endParaRPr lang="is-IS" sz="1600" b="0" i="0" u="none" strike="noStrike">
                        <a:solidFill>
                          <a:srgbClr val="000000"/>
                        </a:solidFill>
                        <a:effectLst/>
                        <a:latin typeface="Calibri" charset="0"/>
                      </a:endParaRPr>
                    </a:p>
                  </a:txBody>
                  <a:tcPr marL="16469" marR="16469" marT="16469" marB="0" anchor="b">
                    <a:lnR w="12700" cap="flat" cmpd="sng" algn="ctr">
                      <a:solidFill>
                        <a:schemeClr val="tx1"/>
                      </a:solidFill>
                      <a:prstDash val="solid"/>
                      <a:round/>
                      <a:headEnd type="none" w="med" len="med"/>
                      <a:tailEnd type="none" w="med" len="med"/>
                    </a:lnR>
                  </a:tcPr>
                </a:tc>
                <a:tc>
                  <a:txBody>
                    <a:bodyPr/>
                    <a:lstStyle/>
                    <a:p>
                      <a:pPr algn="ctr" fontAlgn="b"/>
                      <a:r>
                        <a:rPr lang="is-IS" sz="1600" u="none" strike="noStrike">
                          <a:effectLst/>
                        </a:rPr>
                        <a:t>201450</a:t>
                      </a:r>
                      <a:endParaRPr lang="is-IS"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600" u="none" strike="noStrike">
                          <a:effectLst/>
                        </a:rPr>
                        <a:t>18782</a:t>
                      </a:r>
                      <a:endParaRPr lang="fi-FI"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600" u="none" strike="noStrike">
                          <a:effectLst/>
                        </a:rPr>
                        <a:t>18816</a:t>
                      </a:r>
                      <a:endParaRPr lang="fi-FI"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nb-NO" sz="1600" u="none" strike="noStrike">
                          <a:effectLst/>
                        </a:rPr>
                        <a:t>-783.53</a:t>
                      </a:r>
                      <a:endParaRPr lang="nb-NO"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hr-HR" sz="1600" u="none" strike="noStrike">
                          <a:effectLst/>
                        </a:rPr>
                        <a:t>1109.58</a:t>
                      </a:r>
                      <a:endParaRPr lang="hr-HR"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600" u="none" strike="noStrike" dirty="0">
                          <a:effectLst/>
                        </a:rPr>
                        <a:t>18582</a:t>
                      </a:r>
                      <a:endParaRPr lang="fi-FI"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hr-HR" sz="1600" u="none" strike="noStrike" dirty="0">
                          <a:effectLst/>
                        </a:rPr>
                        <a:t>40144.4</a:t>
                      </a:r>
                      <a:endParaRPr lang="hr-HR"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tcPr>
                </a:tc>
              </a:tr>
              <a:tr h="263501">
                <a:tc>
                  <a:txBody>
                    <a:bodyPr/>
                    <a:lstStyle/>
                    <a:p>
                      <a:pPr algn="ctr" fontAlgn="b"/>
                      <a:r>
                        <a:rPr lang="is-IS" sz="1600" u="none" strike="noStrike">
                          <a:effectLst/>
                        </a:rPr>
                        <a:t>2015</a:t>
                      </a:r>
                      <a:endParaRPr lang="is-IS" sz="1600" b="0" i="0" u="none" strike="noStrike">
                        <a:solidFill>
                          <a:srgbClr val="000000"/>
                        </a:solidFill>
                        <a:effectLst/>
                        <a:latin typeface="Calibri" charset="0"/>
                      </a:endParaRPr>
                    </a:p>
                  </a:txBody>
                  <a:tcPr marL="16469" marR="16469" marT="16469" marB="0" anchor="b">
                    <a:lnR w="12700" cap="flat" cmpd="sng" algn="ctr">
                      <a:solidFill>
                        <a:schemeClr val="tx1"/>
                      </a:solidFill>
                      <a:prstDash val="solid"/>
                      <a:round/>
                      <a:headEnd type="none" w="med" len="med"/>
                      <a:tailEnd type="none" w="med" len="med"/>
                    </a:lnR>
                  </a:tcPr>
                </a:tc>
                <a:tc>
                  <a:txBody>
                    <a:bodyPr/>
                    <a:lstStyle/>
                    <a:p>
                      <a:pPr algn="ctr" fontAlgn="b"/>
                      <a:r>
                        <a:rPr lang="is-IS" sz="1600" u="none" strike="noStrike">
                          <a:effectLst/>
                        </a:rPr>
                        <a:t>201530</a:t>
                      </a:r>
                      <a:endParaRPr lang="is-IS"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s-IS" sz="1600" u="none" strike="noStrike">
                          <a:effectLst/>
                        </a:rPr>
                        <a:t>20023</a:t>
                      </a:r>
                      <a:endParaRPr lang="is-IS"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19950</a:t>
                      </a:r>
                      <a:endParaRPr lang="en-US"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hr-HR" sz="1600" u="none" strike="noStrike">
                          <a:effectLst/>
                        </a:rPr>
                        <a:t>-25.26</a:t>
                      </a:r>
                      <a:endParaRPr lang="hr-HR"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s-IS" sz="1600" u="none" strike="noStrike">
                          <a:effectLst/>
                        </a:rPr>
                        <a:t>-1104.19</a:t>
                      </a:r>
                      <a:endParaRPr lang="is-IS"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s-IS" sz="1600" u="none" strike="noStrike">
                          <a:effectLst/>
                        </a:rPr>
                        <a:t>19142</a:t>
                      </a:r>
                      <a:endParaRPr lang="is-IS"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hr-HR" sz="1600" u="none" strike="noStrike" dirty="0">
                          <a:effectLst/>
                        </a:rPr>
                        <a:t>776823.4</a:t>
                      </a:r>
                      <a:endParaRPr lang="hr-HR"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tcPr>
                </a:tc>
              </a:tr>
              <a:tr h="263501">
                <a:tc>
                  <a:txBody>
                    <a:bodyPr/>
                    <a:lstStyle/>
                    <a:p>
                      <a:pPr algn="ctr" fontAlgn="b"/>
                      <a:r>
                        <a:rPr lang="is-IS" sz="1600" u="none" strike="noStrike">
                          <a:effectLst/>
                        </a:rPr>
                        <a:t>2015</a:t>
                      </a:r>
                      <a:endParaRPr lang="is-IS" sz="1600" b="0" i="0" u="none" strike="noStrike">
                        <a:solidFill>
                          <a:srgbClr val="000000"/>
                        </a:solidFill>
                        <a:effectLst/>
                        <a:latin typeface="Calibri" charset="0"/>
                      </a:endParaRPr>
                    </a:p>
                  </a:txBody>
                  <a:tcPr marL="16469" marR="16469" marT="16469" marB="0" anchor="b">
                    <a:lnR w="12700" cap="flat" cmpd="sng" algn="ctr">
                      <a:solidFill>
                        <a:schemeClr val="tx1"/>
                      </a:solidFill>
                      <a:prstDash val="solid"/>
                      <a:round/>
                      <a:headEnd type="none" w="med" len="med"/>
                      <a:tailEnd type="none" w="med" len="med"/>
                    </a:lnR>
                  </a:tcPr>
                </a:tc>
                <a:tc>
                  <a:txBody>
                    <a:bodyPr/>
                    <a:lstStyle/>
                    <a:p>
                      <a:pPr algn="ctr" fontAlgn="b"/>
                      <a:r>
                        <a:rPr lang="is-IS" sz="1600" u="none" strike="noStrike">
                          <a:effectLst/>
                        </a:rPr>
                        <a:t>201550</a:t>
                      </a:r>
                      <a:endParaRPr lang="is-IS"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s-IS" sz="1600" u="none" strike="noStrike">
                          <a:effectLst/>
                        </a:rPr>
                        <a:t>18405</a:t>
                      </a:r>
                      <a:endParaRPr lang="is-IS"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s-IS" sz="1600" u="none" strike="noStrike">
                          <a:effectLst/>
                        </a:rPr>
                        <a:t>18461</a:t>
                      </a:r>
                      <a:endParaRPr lang="is-IS"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hr-HR" sz="1600" u="none" strike="noStrike">
                          <a:effectLst/>
                        </a:rPr>
                        <a:t>-604.03</a:t>
                      </a:r>
                      <a:endParaRPr lang="hr-HR"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hr-HR" sz="1600" u="none" strike="noStrike">
                          <a:effectLst/>
                        </a:rPr>
                        <a:t>1098.79</a:t>
                      </a:r>
                      <a:endParaRPr lang="hr-HR"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s-IS" sz="1600" u="none" strike="noStrike">
                          <a:effectLst/>
                        </a:rPr>
                        <a:t>18820</a:t>
                      </a:r>
                      <a:endParaRPr lang="is-IS"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s-IS" sz="1600" u="none" strike="noStrike" dirty="0">
                          <a:effectLst/>
                        </a:rPr>
                        <a:t>172615.6</a:t>
                      </a:r>
                      <a:endParaRPr lang="is-IS"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tcPr>
                </a:tc>
              </a:tr>
              <a:tr h="263501">
                <a:tc>
                  <a:txBody>
                    <a:bodyPr/>
                    <a:lstStyle/>
                    <a:p>
                      <a:pPr algn="ctr" fontAlgn="b"/>
                      <a:r>
                        <a:rPr lang="is-IS" sz="1600" u="none" strike="noStrike">
                          <a:effectLst/>
                        </a:rPr>
                        <a:t>2016</a:t>
                      </a:r>
                      <a:endParaRPr lang="is-IS" sz="1600" b="0" i="0" u="none" strike="noStrike">
                        <a:solidFill>
                          <a:srgbClr val="000000"/>
                        </a:solidFill>
                        <a:effectLst/>
                        <a:latin typeface="Calibri" charset="0"/>
                      </a:endParaRPr>
                    </a:p>
                  </a:txBody>
                  <a:tcPr marL="16469" marR="16469" marT="16469" marB="0" anchor="b">
                    <a:lnR w="12700" cap="flat" cmpd="sng" algn="ctr">
                      <a:solidFill>
                        <a:schemeClr val="tx1"/>
                      </a:solidFill>
                      <a:prstDash val="solid"/>
                      <a:round/>
                      <a:headEnd type="none" w="med" len="med"/>
                      <a:tailEnd type="none" w="med" len="med"/>
                    </a:lnR>
                  </a:tcPr>
                </a:tc>
                <a:tc>
                  <a:txBody>
                    <a:bodyPr/>
                    <a:lstStyle/>
                    <a:p>
                      <a:pPr algn="ctr" fontAlgn="b"/>
                      <a:r>
                        <a:rPr lang="is-IS" sz="1600" u="none" strike="noStrike">
                          <a:effectLst/>
                        </a:rPr>
                        <a:t>201630</a:t>
                      </a:r>
                      <a:endParaRPr lang="is-IS"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k-SK" sz="1600" u="none" strike="noStrike">
                          <a:effectLst/>
                        </a:rPr>
                        <a:t> </a:t>
                      </a:r>
                      <a:endParaRPr lang="sk-SK"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k-SK" sz="1600" u="none" strike="noStrike">
                          <a:effectLst/>
                        </a:rPr>
                        <a:t> </a:t>
                      </a:r>
                      <a:endParaRPr lang="sk-SK"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k-SK" sz="1600" u="none" strike="noStrike">
                          <a:effectLst/>
                        </a:rPr>
                        <a:t> </a:t>
                      </a:r>
                      <a:endParaRPr lang="sk-SK" sz="1600" b="0" i="0" u="none" strike="noStrike">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k-SK" sz="1600" u="none" strike="noStrike" dirty="0">
                          <a:effectLst/>
                        </a:rPr>
                        <a:t> </a:t>
                      </a:r>
                      <a:endParaRPr lang="sk-SK"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cs-CZ" sz="1600" u="none" strike="noStrike" dirty="0">
                          <a:solidFill>
                            <a:srgbClr val="FF0000"/>
                          </a:solidFill>
                          <a:effectLst/>
                        </a:rPr>
                        <a:t>18956</a:t>
                      </a:r>
                      <a:endParaRPr lang="cs-CZ" sz="1600" b="0" i="0" u="none" strike="noStrike" dirty="0">
                        <a:solidFill>
                          <a:srgbClr val="FF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k-SK" sz="1600" u="none" strike="noStrike" dirty="0">
                          <a:effectLst/>
                        </a:rPr>
                        <a:t> </a:t>
                      </a:r>
                      <a:endParaRPr lang="sk-SK" sz="1600" b="0" i="0" u="none" strike="noStrike" dirty="0">
                        <a:solidFill>
                          <a:srgbClr val="000000"/>
                        </a:solidFill>
                        <a:effectLst/>
                        <a:latin typeface="Calibri" charset="0"/>
                      </a:endParaRPr>
                    </a:p>
                  </a:txBody>
                  <a:tcPr marL="16469" marR="16469" marT="16469" marB="0" anchor="b">
                    <a:lnL w="12700" cap="flat" cmpd="sng" algn="ctr">
                      <a:solidFill>
                        <a:schemeClr val="tx1"/>
                      </a:solidFill>
                      <a:prstDash val="solid"/>
                      <a:round/>
                      <a:headEnd type="none" w="med" len="med"/>
                      <a:tailEnd type="none" w="med" len="med"/>
                    </a:lnL>
                  </a:tcPr>
                </a:tc>
              </a:tr>
              <a:tr h="263501">
                <a:tc>
                  <a:txBody>
                    <a:bodyPr/>
                    <a:lstStyle/>
                    <a:p>
                      <a:pPr algn="l" fontAlgn="b"/>
                      <a:endParaRPr lang="en-US" sz="1600" b="0" i="0" u="none" strike="noStrike" dirty="0">
                        <a:solidFill>
                          <a:srgbClr val="000000"/>
                        </a:solidFill>
                        <a:effectLst/>
                        <a:latin typeface="Calibri" charset="0"/>
                      </a:endParaRPr>
                    </a:p>
                  </a:txBody>
                  <a:tcPr marL="16469" marR="16469" marT="16469" marB="0" anchor="b">
                    <a:noFill/>
                  </a:tcPr>
                </a:tc>
                <a:tc>
                  <a:txBody>
                    <a:bodyPr/>
                    <a:lstStyle/>
                    <a:p>
                      <a:pPr algn="l" fontAlgn="b"/>
                      <a:endParaRPr lang="en-US" sz="1600" b="0" i="0" u="none" strike="noStrike" dirty="0">
                        <a:solidFill>
                          <a:srgbClr val="000000"/>
                        </a:solidFill>
                        <a:effectLst/>
                        <a:latin typeface="Calibri" charset="0"/>
                      </a:endParaRPr>
                    </a:p>
                  </a:txBody>
                  <a:tcPr marL="16469" marR="16469" marT="16469" marB="0" anchor="b">
                    <a:noFill/>
                  </a:tcPr>
                </a:tc>
                <a:tc>
                  <a:txBody>
                    <a:bodyPr/>
                    <a:lstStyle/>
                    <a:p>
                      <a:pPr algn="ctr" fontAlgn="b"/>
                      <a:endParaRPr lang="en-US" sz="1600" b="0" i="0" u="none" strike="noStrike" dirty="0">
                        <a:solidFill>
                          <a:srgbClr val="000000"/>
                        </a:solidFill>
                        <a:effectLst/>
                        <a:latin typeface="Calibri" charset="0"/>
                      </a:endParaRPr>
                    </a:p>
                  </a:txBody>
                  <a:tcPr marL="16469" marR="16469" marT="16469" marB="0" anchor="b">
                    <a:noFill/>
                  </a:tcPr>
                </a:tc>
                <a:tc>
                  <a:txBody>
                    <a:bodyPr/>
                    <a:lstStyle/>
                    <a:p>
                      <a:pPr algn="ctr" fontAlgn="b"/>
                      <a:endParaRPr lang="en-US" sz="1600" b="0" i="0" u="none" strike="noStrike" dirty="0">
                        <a:solidFill>
                          <a:srgbClr val="000000"/>
                        </a:solidFill>
                        <a:effectLst/>
                        <a:latin typeface="Calibri" charset="0"/>
                      </a:endParaRPr>
                    </a:p>
                  </a:txBody>
                  <a:tcPr marL="16469" marR="16469" marT="16469" marB="0" anchor="b">
                    <a:noFill/>
                  </a:tcPr>
                </a:tc>
                <a:tc>
                  <a:txBody>
                    <a:bodyPr/>
                    <a:lstStyle/>
                    <a:p>
                      <a:pPr algn="ctr" fontAlgn="b"/>
                      <a:endParaRPr lang="en-US" sz="1600" b="0" i="0" u="none" strike="noStrike" dirty="0">
                        <a:solidFill>
                          <a:srgbClr val="000000"/>
                        </a:solidFill>
                        <a:effectLst/>
                        <a:latin typeface="Calibri" charset="0"/>
                      </a:endParaRPr>
                    </a:p>
                  </a:txBody>
                  <a:tcPr marL="16469" marR="16469" marT="16469" marB="0" anchor="b">
                    <a:noFill/>
                  </a:tcPr>
                </a:tc>
                <a:tc>
                  <a:txBody>
                    <a:bodyPr/>
                    <a:lstStyle/>
                    <a:p>
                      <a:pPr algn="ctr" fontAlgn="b"/>
                      <a:endParaRPr lang="en-US" sz="1600" b="0" i="0" u="none" strike="noStrike" dirty="0">
                        <a:solidFill>
                          <a:srgbClr val="000000"/>
                        </a:solidFill>
                        <a:effectLst/>
                        <a:latin typeface="Calibri" charset="0"/>
                      </a:endParaRPr>
                    </a:p>
                  </a:txBody>
                  <a:tcPr marL="16469" marR="16469" marT="16469" marB="0" anchor="b">
                    <a:noFill/>
                  </a:tcPr>
                </a:tc>
                <a:tc>
                  <a:txBody>
                    <a:bodyPr/>
                    <a:lstStyle/>
                    <a:p>
                      <a:pPr algn="ctr" fontAlgn="b"/>
                      <a:endParaRPr lang="en-US" sz="1600" b="0" i="0" u="none" strike="noStrike" dirty="0">
                        <a:solidFill>
                          <a:srgbClr val="000000"/>
                        </a:solidFill>
                        <a:effectLst/>
                        <a:latin typeface="Calibri" charset="0"/>
                      </a:endParaRPr>
                    </a:p>
                  </a:txBody>
                  <a:tcPr marL="16469" marR="16469" marT="16469" marB="0" anchor="b">
                    <a:noFill/>
                  </a:tcPr>
                </a:tc>
                <a:tc>
                  <a:txBody>
                    <a:bodyPr/>
                    <a:lstStyle/>
                    <a:p>
                      <a:pPr algn="ctr" fontAlgn="b"/>
                      <a:endParaRPr lang="en-US" sz="1600" b="0" i="0" u="none" strike="noStrike">
                        <a:solidFill>
                          <a:srgbClr val="000000"/>
                        </a:solidFill>
                        <a:effectLst/>
                        <a:latin typeface="Calibri" charset="0"/>
                      </a:endParaRPr>
                    </a:p>
                  </a:txBody>
                  <a:tcPr marL="16469" marR="16469" marT="16469" marB="0" anchor="b">
                    <a:noFill/>
                  </a:tcPr>
                </a:tc>
              </a:tr>
              <a:tr h="312907">
                <a:tc>
                  <a:txBody>
                    <a:bodyPr/>
                    <a:lstStyle/>
                    <a:p>
                      <a:pPr algn="l" fontAlgn="b"/>
                      <a:endParaRPr lang="en-US" sz="1600" b="0" i="0" u="none" strike="noStrike">
                        <a:solidFill>
                          <a:srgbClr val="000000"/>
                        </a:solidFill>
                        <a:effectLst/>
                        <a:latin typeface="Calibri" charset="0"/>
                      </a:endParaRPr>
                    </a:p>
                  </a:txBody>
                  <a:tcPr marL="16469" marR="16469" marT="16469" marB="0" anchor="b">
                    <a:noFill/>
                  </a:tcPr>
                </a:tc>
                <a:tc>
                  <a:txBody>
                    <a:bodyPr/>
                    <a:lstStyle/>
                    <a:p>
                      <a:pPr algn="l" fontAlgn="b"/>
                      <a:endParaRPr lang="en-US" sz="1600" b="0" i="0" u="none" strike="noStrike">
                        <a:solidFill>
                          <a:srgbClr val="000000"/>
                        </a:solidFill>
                        <a:effectLst/>
                        <a:latin typeface="Calibri" charset="0"/>
                      </a:endParaRPr>
                    </a:p>
                  </a:txBody>
                  <a:tcPr marL="16469" marR="16469" marT="16469" marB="0" anchor="b">
                    <a:noFill/>
                  </a:tcPr>
                </a:tc>
                <a:tc>
                  <a:txBody>
                    <a:bodyPr/>
                    <a:lstStyle/>
                    <a:p>
                      <a:pPr algn="ctr" fontAlgn="b"/>
                      <a:endParaRPr lang="en-US" sz="1600" b="0" i="0" u="none" strike="noStrike">
                        <a:solidFill>
                          <a:srgbClr val="000000"/>
                        </a:solidFill>
                        <a:effectLst/>
                        <a:latin typeface="Calibri" charset="0"/>
                      </a:endParaRPr>
                    </a:p>
                  </a:txBody>
                  <a:tcPr marL="16469" marR="16469" marT="16469" marB="0" anchor="b">
                    <a:noFill/>
                  </a:tcPr>
                </a:tc>
                <a:tc>
                  <a:txBody>
                    <a:bodyPr/>
                    <a:lstStyle/>
                    <a:p>
                      <a:pPr algn="ctr" fontAlgn="b"/>
                      <a:endParaRPr lang="en-US" sz="1600" b="0" i="0" u="none" strike="noStrike">
                        <a:solidFill>
                          <a:srgbClr val="000000"/>
                        </a:solidFill>
                        <a:effectLst/>
                        <a:latin typeface="Calibri" charset="0"/>
                      </a:endParaRPr>
                    </a:p>
                  </a:txBody>
                  <a:tcPr marL="16469" marR="16469" marT="16469" marB="0" anchor="b">
                    <a:noFill/>
                  </a:tcPr>
                </a:tc>
                <a:tc>
                  <a:txBody>
                    <a:bodyPr/>
                    <a:lstStyle/>
                    <a:p>
                      <a:pPr algn="ctr" fontAlgn="b"/>
                      <a:endParaRPr lang="en-US" sz="1600" b="0" i="0" u="none" strike="noStrike">
                        <a:solidFill>
                          <a:srgbClr val="000000"/>
                        </a:solidFill>
                        <a:effectLst/>
                        <a:latin typeface="Calibri" charset="0"/>
                      </a:endParaRPr>
                    </a:p>
                  </a:txBody>
                  <a:tcPr marL="16469" marR="16469" marT="16469" marB="0" anchor="b">
                    <a:noFill/>
                  </a:tcPr>
                </a:tc>
                <a:tc>
                  <a:txBody>
                    <a:bodyPr/>
                    <a:lstStyle/>
                    <a:p>
                      <a:pPr algn="ctr" fontAlgn="b"/>
                      <a:endParaRPr lang="en-US" sz="1600" b="0" i="0" u="none" strike="noStrike" dirty="0">
                        <a:solidFill>
                          <a:srgbClr val="000000"/>
                        </a:solidFill>
                        <a:effectLst/>
                        <a:latin typeface="Calibri" charset="0"/>
                      </a:endParaRPr>
                    </a:p>
                  </a:txBody>
                  <a:tcPr marL="16469" marR="16469" marT="16469" marB="0" anchor="b">
                    <a:noFill/>
                  </a:tcPr>
                </a:tc>
                <a:tc>
                  <a:txBody>
                    <a:bodyPr/>
                    <a:lstStyle/>
                    <a:p>
                      <a:pPr algn="r" fontAlgn="b"/>
                      <a:r>
                        <a:rPr lang="en-US" sz="1800" i="1" u="none" strike="noStrike" dirty="0">
                          <a:effectLst/>
                        </a:rPr>
                        <a:t>Z =</a:t>
                      </a:r>
                      <a:endParaRPr lang="en-US" sz="1800" b="1" i="1" u="none" strike="noStrike" dirty="0">
                        <a:solidFill>
                          <a:srgbClr val="000000"/>
                        </a:solidFill>
                        <a:effectLst/>
                        <a:latin typeface="Calibri" charset="0"/>
                      </a:endParaRPr>
                    </a:p>
                  </a:txBody>
                  <a:tcPr marL="16469" marR="16469" marT="16469" marB="0" anchor="b">
                    <a:noFill/>
                  </a:tcPr>
                </a:tc>
                <a:tc>
                  <a:txBody>
                    <a:bodyPr/>
                    <a:lstStyle/>
                    <a:p>
                      <a:pPr algn="ctr" fontAlgn="b"/>
                      <a:r>
                        <a:rPr lang="hr-HR" sz="1600" u="none" strike="noStrike" dirty="0">
                          <a:effectLst/>
                        </a:rPr>
                        <a:t>35996906.6</a:t>
                      </a:r>
                      <a:endParaRPr lang="hr-HR" sz="1600" b="0" i="0" u="none" strike="noStrike" dirty="0">
                        <a:solidFill>
                          <a:srgbClr val="000000"/>
                        </a:solidFill>
                        <a:effectLst/>
                        <a:latin typeface="Calibri" charset="0"/>
                      </a:endParaRPr>
                    </a:p>
                  </a:txBody>
                  <a:tcPr marL="16469" marR="16469" marT="16469" marB="0" anchor="b">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35101554"/>
              </p:ext>
            </p:extLst>
          </p:nvPr>
        </p:nvGraphicFramePr>
        <p:xfrm>
          <a:off x="3651219" y="4995865"/>
          <a:ext cx="5505733" cy="554034"/>
        </p:xfrm>
        <a:graphic>
          <a:graphicData uri="http://schemas.openxmlformats.org/drawingml/2006/table">
            <a:tbl>
              <a:tblPr>
                <a:tableStyleId>{5C22544A-7EE6-4342-B048-85BDC9FD1C3A}</a:tableStyleId>
              </a:tblPr>
              <a:tblGrid>
                <a:gridCol w="997509"/>
                <a:gridCol w="1127056"/>
                <a:gridCol w="1127056"/>
                <a:gridCol w="1127056"/>
                <a:gridCol w="1127056"/>
              </a:tblGrid>
              <a:tr h="277017">
                <a:tc>
                  <a:txBody>
                    <a:bodyPr/>
                    <a:lstStyle/>
                    <a:p>
                      <a:pPr algn="ctr" fontAlgn="b"/>
                      <a:r>
                        <a:rPr lang="en-US" sz="1600" b="1" i="1" u="none" strike="noStrike" dirty="0">
                          <a:effectLst/>
                          <a:latin typeface="Symbol" charset="2"/>
                          <a:ea typeface="Symbol" charset="2"/>
                          <a:cs typeface="Symbol" charset="2"/>
                        </a:rPr>
                        <a:t>a</a:t>
                      </a:r>
                      <a:endParaRPr lang="en-US" sz="1600" b="1" i="1" u="none" strike="noStrike" dirty="0">
                        <a:solidFill>
                          <a:srgbClr val="000000"/>
                        </a:solidFill>
                        <a:effectLst/>
                        <a:latin typeface="Symbol" charset="2"/>
                        <a:ea typeface="Symbol" charset="2"/>
                        <a:cs typeface="Symbol" charset="2"/>
                      </a:endParaRPr>
                    </a:p>
                  </a:txBody>
                  <a:tcPr marL="17313" marR="17313" marT="17313" marB="0" anchor="b"/>
                </a:tc>
                <a:tc>
                  <a:txBody>
                    <a:bodyPr/>
                    <a:lstStyle/>
                    <a:p>
                      <a:pPr algn="ctr" fontAlgn="b"/>
                      <a:r>
                        <a:rPr lang="en-US" sz="1600" b="1" i="1" u="none" strike="noStrike" dirty="0">
                          <a:effectLst/>
                          <a:latin typeface="Symbol" charset="2"/>
                          <a:ea typeface="Symbol" charset="2"/>
                          <a:cs typeface="Symbol" charset="2"/>
                        </a:rPr>
                        <a:t>b</a:t>
                      </a:r>
                      <a:endParaRPr lang="en-US" sz="1600" b="1" i="1" u="none" strike="noStrike" dirty="0">
                        <a:solidFill>
                          <a:srgbClr val="000000"/>
                        </a:solidFill>
                        <a:effectLst/>
                        <a:latin typeface="Symbol" charset="2"/>
                        <a:ea typeface="Symbol" charset="2"/>
                        <a:cs typeface="Symbol" charset="2"/>
                      </a:endParaRPr>
                    </a:p>
                  </a:txBody>
                  <a:tcPr marL="17313" marR="17313" marT="17313" marB="0" anchor="b"/>
                </a:tc>
                <a:tc>
                  <a:txBody>
                    <a:bodyPr/>
                    <a:lstStyle/>
                    <a:p>
                      <a:pPr algn="ctr" fontAlgn="b"/>
                      <a:r>
                        <a:rPr lang="en-US" sz="1600" b="1" i="1" u="none" strike="noStrike" dirty="0">
                          <a:effectLst/>
                          <a:latin typeface="Symbol" charset="2"/>
                          <a:ea typeface="Symbol" charset="2"/>
                          <a:cs typeface="Symbol" charset="2"/>
                        </a:rPr>
                        <a:t>H</a:t>
                      </a:r>
                      <a:endParaRPr lang="en-US" sz="1600" b="1" i="1" u="none" strike="noStrike" dirty="0">
                        <a:solidFill>
                          <a:srgbClr val="000000"/>
                        </a:solidFill>
                        <a:effectLst/>
                        <a:latin typeface="Symbol" charset="2"/>
                        <a:ea typeface="Symbol" charset="2"/>
                        <a:cs typeface="Symbol" charset="2"/>
                      </a:endParaRPr>
                    </a:p>
                  </a:txBody>
                  <a:tcPr marL="17313" marR="17313" marT="17313" marB="0" anchor="b"/>
                </a:tc>
                <a:tc>
                  <a:txBody>
                    <a:bodyPr/>
                    <a:lstStyle/>
                    <a:p>
                      <a:pPr algn="ctr" fontAlgn="b"/>
                      <a:r>
                        <a:rPr lang="en-US" sz="1600" b="1" i="1" u="none" strike="noStrike" dirty="0">
                          <a:effectLst/>
                          <a:latin typeface="Symbol" charset="2"/>
                          <a:ea typeface="Symbol" charset="2"/>
                          <a:cs typeface="Symbol" charset="2"/>
                        </a:rPr>
                        <a:t>n</a:t>
                      </a:r>
                      <a:endParaRPr lang="en-US" sz="1600" b="1" i="1" u="none" strike="noStrike" dirty="0">
                        <a:solidFill>
                          <a:srgbClr val="000000"/>
                        </a:solidFill>
                        <a:effectLst/>
                        <a:latin typeface="Symbol" charset="2"/>
                        <a:ea typeface="Symbol" charset="2"/>
                        <a:cs typeface="Symbol" charset="2"/>
                      </a:endParaRPr>
                    </a:p>
                  </a:txBody>
                  <a:tcPr marL="17313" marR="17313" marT="17313" marB="0" anchor="b"/>
                </a:tc>
                <a:tc>
                  <a:txBody>
                    <a:bodyPr/>
                    <a:lstStyle/>
                    <a:p>
                      <a:pPr algn="ctr" fontAlgn="b"/>
                      <a:r>
                        <a:rPr lang="en-US" sz="1600" b="1" i="1" u="none" strike="noStrike" dirty="0">
                          <a:effectLst/>
                          <a:latin typeface="Symbol" charset="2"/>
                          <a:ea typeface="Symbol" charset="2"/>
                          <a:cs typeface="Symbol" charset="2"/>
                        </a:rPr>
                        <a:t>f</a:t>
                      </a:r>
                      <a:endParaRPr lang="en-US" sz="1600" b="1" i="1" u="none" strike="noStrike" dirty="0">
                        <a:solidFill>
                          <a:srgbClr val="000000"/>
                        </a:solidFill>
                        <a:effectLst/>
                        <a:latin typeface="Symbol" charset="2"/>
                        <a:ea typeface="Symbol" charset="2"/>
                        <a:cs typeface="Symbol" charset="2"/>
                      </a:endParaRPr>
                    </a:p>
                  </a:txBody>
                  <a:tcPr marL="17313" marR="17313" marT="17313" marB="0" anchor="b"/>
                </a:tc>
              </a:tr>
              <a:tr h="277017">
                <a:tc>
                  <a:txBody>
                    <a:bodyPr/>
                    <a:lstStyle/>
                    <a:p>
                      <a:pPr algn="ctr" fontAlgn="b"/>
                      <a:r>
                        <a:rPr lang="nb-NO" sz="1600" u="none" strike="noStrike">
                          <a:effectLst/>
                        </a:rPr>
                        <a:t>0.963</a:t>
                      </a:r>
                      <a:endParaRPr lang="nb-NO" sz="1600" b="0" i="0" u="none" strike="noStrike">
                        <a:solidFill>
                          <a:srgbClr val="000000"/>
                        </a:solidFill>
                        <a:effectLst/>
                        <a:latin typeface="Calibri" charset="0"/>
                      </a:endParaRPr>
                    </a:p>
                  </a:txBody>
                  <a:tcPr marL="17313" marR="17313" marT="17313" marB="0" anchor="b"/>
                </a:tc>
                <a:tc>
                  <a:txBody>
                    <a:bodyPr/>
                    <a:lstStyle/>
                    <a:p>
                      <a:pPr algn="ctr" fontAlgn="b"/>
                      <a:r>
                        <a:rPr lang="uk-UA" sz="1600" u="none" strike="noStrike">
                          <a:effectLst/>
                        </a:rPr>
                        <a:t>0.395</a:t>
                      </a:r>
                      <a:endParaRPr lang="uk-UA" sz="1600" b="0" i="0" u="none" strike="noStrike">
                        <a:solidFill>
                          <a:srgbClr val="000000"/>
                        </a:solidFill>
                        <a:effectLst/>
                        <a:latin typeface="Calibri" charset="0"/>
                      </a:endParaRPr>
                    </a:p>
                  </a:txBody>
                  <a:tcPr marL="17313" marR="17313" marT="17313" marB="0" anchor="b"/>
                </a:tc>
                <a:tc>
                  <a:txBody>
                    <a:bodyPr/>
                    <a:lstStyle/>
                    <a:p>
                      <a:pPr algn="ctr" fontAlgn="b"/>
                      <a:r>
                        <a:rPr lang="cs-CZ" sz="1600" u="none" strike="noStrike">
                          <a:effectLst/>
                        </a:rPr>
                        <a:t>8360.753</a:t>
                      </a:r>
                      <a:endParaRPr lang="cs-CZ" sz="1600" b="0" i="0" u="none" strike="noStrike">
                        <a:solidFill>
                          <a:srgbClr val="000000"/>
                        </a:solidFill>
                        <a:effectLst/>
                        <a:latin typeface="Calibri" charset="0"/>
                      </a:endParaRPr>
                    </a:p>
                  </a:txBody>
                  <a:tcPr marL="17313" marR="17313" marT="17313" marB="0" anchor="b"/>
                </a:tc>
                <a:tc>
                  <a:txBody>
                    <a:bodyPr/>
                    <a:lstStyle/>
                    <a:p>
                      <a:pPr algn="ctr" fontAlgn="b"/>
                      <a:r>
                        <a:rPr lang="nb-NO" sz="1600" u="none" strike="noStrike">
                          <a:effectLst/>
                        </a:rPr>
                        <a:t>1.000</a:t>
                      </a:r>
                      <a:endParaRPr lang="nb-NO" sz="1600" b="0" i="0" u="none" strike="noStrike">
                        <a:solidFill>
                          <a:srgbClr val="000000"/>
                        </a:solidFill>
                        <a:effectLst/>
                        <a:latin typeface="Calibri" charset="0"/>
                      </a:endParaRPr>
                    </a:p>
                  </a:txBody>
                  <a:tcPr marL="17313" marR="17313" marT="17313" marB="0" anchor="b"/>
                </a:tc>
                <a:tc>
                  <a:txBody>
                    <a:bodyPr/>
                    <a:lstStyle/>
                    <a:p>
                      <a:pPr algn="ctr" fontAlgn="b"/>
                      <a:r>
                        <a:rPr lang="hr-HR" sz="1600" u="none" strike="noStrike" dirty="0">
                          <a:effectLst/>
                        </a:rPr>
                        <a:t>2.965</a:t>
                      </a:r>
                      <a:endParaRPr lang="hr-HR" sz="1600" b="0" i="0" u="none" strike="noStrike" dirty="0">
                        <a:solidFill>
                          <a:srgbClr val="000000"/>
                        </a:solidFill>
                        <a:effectLst/>
                        <a:latin typeface="Calibri" charset="0"/>
                      </a:endParaRPr>
                    </a:p>
                  </a:txBody>
                  <a:tcPr marL="17313" marR="17313" marT="17313" marB="0" anchor="b"/>
                </a:tc>
              </a:tr>
            </a:tbl>
          </a:graphicData>
        </a:graphic>
      </p:graphicFrame>
      <p:sp>
        <p:nvSpPr>
          <p:cNvPr id="5" name="TextBox 4"/>
          <p:cNvSpPr txBox="1"/>
          <p:nvPr/>
        </p:nvSpPr>
        <p:spPr>
          <a:xfrm>
            <a:off x="3026304" y="4626533"/>
            <a:ext cx="1249829" cy="369332"/>
          </a:xfrm>
          <a:prstGeom prst="rect">
            <a:avLst/>
          </a:prstGeom>
          <a:noFill/>
        </p:spPr>
        <p:txBody>
          <a:bodyPr wrap="none" rtlCol="0">
            <a:spAutoFit/>
          </a:bodyPr>
          <a:lstStyle/>
          <a:p>
            <a:r>
              <a:rPr lang="en-US" smtClean="0"/>
              <a:t>Parameters</a:t>
            </a:r>
            <a:endParaRPr lang="en-US"/>
          </a:p>
        </p:txBody>
      </p:sp>
    </p:spTree>
    <p:extLst>
      <p:ext uri="{BB962C8B-B14F-4D97-AF65-F5344CB8AC3E}">
        <p14:creationId xmlns:p14="http://schemas.microsoft.com/office/powerpoint/2010/main" val="1618293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7"/>
            <a:ext cx="8042276" cy="789891"/>
          </a:xfrm>
        </p:spPr>
        <p:txBody>
          <a:bodyPr>
            <a:normAutofit/>
          </a:bodyPr>
          <a:lstStyle/>
          <a:p>
            <a:r>
              <a:rPr lang="en-US" sz="4000" dirty="0" smtClean="0"/>
              <a:t>Model fit, by semester</a:t>
            </a:r>
            <a:endParaRPr lang="en-US" sz="4000" dirty="0"/>
          </a:p>
        </p:txBody>
      </p:sp>
      <p:pic>
        <p:nvPicPr>
          <p:cNvPr id="3" name="Picture 2"/>
          <p:cNvPicPr>
            <a:picLocks noChangeAspect="1"/>
          </p:cNvPicPr>
          <p:nvPr/>
        </p:nvPicPr>
        <p:blipFill>
          <a:blip r:embed="rId2"/>
          <a:stretch>
            <a:fillRect/>
          </a:stretch>
        </p:blipFill>
        <p:spPr>
          <a:xfrm>
            <a:off x="1511300" y="897468"/>
            <a:ext cx="8966200" cy="5759744"/>
          </a:xfrm>
          <a:prstGeom prst="rect">
            <a:avLst/>
          </a:prstGeom>
        </p:spPr>
      </p:pic>
    </p:spTree>
    <p:extLst>
      <p:ext uri="{BB962C8B-B14F-4D97-AF65-F5344CB8AC3E}">
        <p14:creationId xmlns:p14="http://schemas.microsoft.com/office/powerpoint/2010/main" val="1991909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normAutofit/>
          </a:bodyPr>
          <a:lstStyle/>
          <a:p>
            <a:r>
              <a:rPr lang="en-US" sz="4000" dirty="0" smtClean="0"/>
              <a:t>Model fit, by year</a:t>
            </a:r>
            <a:endParaRPr lang="en-US" sz="4000" dirty="0"/>
          </a:p>
        </p:txBody>
      </p:sp>
      <p:pic>
        <p:nvPicPr>
          <p:cNvPr id="7" name="Picture 6"/>
          <p:cNvPicPr>
            <a:picLocks noChangeAspect="1"/>
          </p:cNvPicPr>
          <p:nvPr/>
        </p:nvPicPr>
        <p:blipFill>
          <a:blip r:embed="rId2"/>
          <a:stretch>
            <a:fillRect/>
          </a:stretch>
        </p:blipFill>
        <p:spPr>
          <a:xfrm>
            <a:off x="1466850" y="1168400"/>
            <a:ext cx="8883650" cy="5642517"/>
          </a:xfrm>
          <a:prstGeom prst="rect">
            <a:avLst/>
          </a:prstGeom>
        </p:spPr>
      </p:pic>
    </p:spTree>
    <p:extLst>
      <p:ext uri="{BB962C8B-B14F-4D97-AF65-F5344CB8AC3E}">
        <p14:creationId xmlns:p14="http://schemas.microsoft.com/office/powerpoint/2010/main" val="496727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5235"/>
            <a:ext cx="2763982" cy="632402"/>
          </a:xfrm>
        </p:spPr>
        <p:txBody>
          <a:bodyPr>
            <a:normAutofit fontScale="90000"/>
          </a:bodyPr>
          <a:lstStyle/>
          <a:p>
            <a:r>
              <a:rPr lang="en-US" sz="4000" dirty="0" smtClean="0"/>
              <a:t>Discussion</a:t>
            </a:r>
            <a:endParaRPr lang="en-US" sz="4000" dirty="0"/>
          </a:p>
        </p:txBody>
      </p:sp>
      <p:sp>
        <p:nvSpPr>
          <p:cNvPr id="3" name="Content Placeholder 2"/>
          <p:cNvSpPr>
            <a:spLocks noGrp="1"/>
          </p:cNvSpPr>
          <p:nvPr>
            <p:ph idx="1"/>
          </p:nvPr>
        </p:nvSpPr>
        <p:spPr>
          <a:xfrm>
            <a:off x="838200" y="1326859"/>
            <a:ext cx="10515600" cy="4034848"/>
          </a:xfrm>
        </p:spPr>
        <p:txBody>
          <a:bodyPr>
            <a:normAutofit/>
          </a:bodyPr>
          <a:lstStyle/>
          <a:p>
            <a:r>
              <a:rPr lang="en-US" sz="2000" dirty="0" smtClean="0"/>
              <a:t>Model is </a:t>
            </a:r>
            <a:r>
              <a:rPr lang="en-US" sz="2000" u="sng" dirty="0" smtClean="0"/>
              <a:t>not </a:t>
            </a:r>
            <a:r>
              <a:rPr lang="en-US" sz="2000" dirty="0" smtClean="0"/>
              <a:t>optimal</a:t>
            </a:r>
          </a:p>
          <a:p>
            <a:pPr lvl="1"/>
            <a:r>
              <a:rPr lang="en-US" sz="1800" dirty="0" smtClean="0"/>
              <a:t>Non linear objective function; heuristic methodology</a:t>
            </a:r>
          </a:p>
          <a:p>
            <a:r>
              <a:rPr lang="en-US" sz="2000" dirty="0" smtClean="0"/>
              <a:t>Does not include any outside variables</a:t>
            </a:r>
          </a:p>
          <a:p>
            <a:r>
              <a:rPr lang="en-US" sz="2000" dirty="0" smtClean="0"/>
              <a:t>Solver</a:t>
            </a:r>
            <a:r>
              <a:rPr lang="en-US" sz="2000" baseline="30000" dirty="0" smtClean="0"/>
              <a:t>®</a:t>
            </a:r>
            <a:r>
              <a:rPr lang="en-US" sz="2000" dirty="0" smtClean="0"/>
              <a:t> is blunt instrument (for non-linear functions)</a:t>
            </a:r>
          </a:p>
          <a:p>
            <a:r>
              <a:rPr lang="en-US" sz="2000" dirty="0" smtClean="0"/>
              <a:t>Can be built on simple software platform</a:t>
            </a:r>
          </a:p>
          <a:p>
            <a:r>
              <a:rPr lang="en-US" sz="2000" dirty="0" smtClean="0"/>
              <a:t>Good visualization with graphs</a:t>
            </a:r>
          </a:p>
          <a:p>
            <a:r>
              <a:rPr lang="en-US" sz="2000" dirty="0" smtClean="0"/>
              <a:t>Relies on known data</a:t>
            </a:r>
          </a:p>
          <a:p>
            <a:r>
              <a:rPr lang="en-US" sz="2000" dirty="0" smtClean="0"/>
              <a:t>Very quick to update</a:t>
            </a:r>
          </a:p>
          <a:p>
            <a:r>
              <a:rPr lang="en-US" sz="2000" dirty="0" smtClean="0"/>
              <a:t>Reasonably accurate</a:t>
            </a:r>
            <a:endParaRPr lang="en-US" sz="2000" dirty="0"/>
          </a:p>
        </p:txBody>
      </p:sp>
    </p:spTree>
    <p:extLst>
      <p:ext uri="{BB962C8B-B14F-4D97-AF65-F5344CB8AC3E}">
        <p14:creationId xmlns:p14="http://schemas.microsoft.com/office/powerpoint/2010/main" val="905048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397002"/>
            <a:ext cx="7772400" cy="2743199"/>
          </a:xfrm>
        </p:spPr>
        <p:txBody>
          <a:bodyPr>
            <a:noAutofit/>
          </a:bodyPr>
          <a:lstStyle/>
          <a:p>
            <a:r>
              <a:rPr lang="en-US" sz="4000" dirty="0" smtClean="0"/>
              <a:t/>
            </a:r>
            <a:br>
              <a:rPr lang="en-US" sz="4000" dirty="0" smtClean="0"/>
            </a:br>
            <a:r>
              <a:rPr lang="en-US" sz="4000" dirty="0" smtClean="0"/>
              <a:t/>
            </a:r>
            <a:br>
              <a:rPr lang="en-US" sz="4000" dirty="0" smtClean="0"/>
            </a:br>
            <a:r>
              <a:rPr lang="en-US" sz="4000" dirty="0" smtClean="0"/>
              <a:t>ARIMA Time-Series </a:t>
            </a:r>
            <a:r>
              <a:rPr lang="en-US" sz="4000" dirty="0"/>
              <a:t>Modeling: Do </a:t>
            </a:r>
            <a:r>
              <a:rPr lang="en-US" sz="4000" dirty="0" smtClean="0"/>
              <a:t>Tuition </a:t>
            </a:r>
            <a:r>
              <a:rPr lang="en-US" sz="4000" dirty="0"/>
              <a:t>and/or </a:t>
            </a:r>
            <a:r>
              <a:rPr lang="en-US" sz="4000" dirty="0" smtClean="0"/>
              <a:t>Unemployment </a:t>
            </a:r>
            <a:r>
              <a:rPr lang="en-US" sz="4000" dirty="0"/>
              <a:t>R</a:t>
            </a:r>
            <a:r>
              <a:rPr lang="en-US" sz="4000" dirty="0" smtClean="0"/>
              <a:t>ate Predict </a:t>
            </a:r>
            <a:r>
              <a:rPr lang="en-US" sz="4000" dirty="0"/>
              <a:t>E</a:t>
            </a:r>
            <a:r>
              <a:rPr lang="en-US" sz="4000" dirty="0" smtClean="0"/>
              <a:t>nrollment</a:t>
            </a:r>
            <a:r>
              <a:rPr lang="en-US" sz="4000" dirty="0"/>
              <a:t>? </a:t>
            </a:r>
            <a:br>
              <a:rPr lang="en-US" sz="4000" dirty="0"/>
            </a:br>
            <a:endParaRPr lang="en-US" sz="4000" dirty="0"/>
          </a:p>
        </p:txBody>
      </p:sp>
      <p:sp>
        <p:nvSpPr>
          <p:cNvPr id="3" name="Subtitle 2"/>
          <p:cNvSpPr>
            <a:spLocks noGrp="1"/>
          </p:cNvSpPr>
          <p:nvPr>
            <p:ph type="subTitle" idx="1"/>
          </p:nvPr>
        </p:nvSpPr>
        <p:spPr>
          <a:xfrm>
            <a:off x="2895600" y="4140201"/>
            <a:ext cx="6400800" cy="1625600"/>
          </a:xfrm>
        </p:spPr>
        <p:txBody>
          <a:bodyPr>
            <a:normAutofit fontScale="55000" lnSpcReduction="20000"/>
          </a:bodyPr>
          <a:lstStyle/>
          <a:p>
            <a:endParaRPr lang="en-US" sz="1800" dirty="0" smtClean="0"/>
          </a:p>
          <a:p>
            <a:endParaRPr lang="en-US" sz="1800" dirty="0" smtClean="0"/>
          </a:p>
          <a:p>
            <a:endParaRPr lang="en-US" sz="1800" dirty="0"/>
          </a:p>
          <a:p>
            <a:r>
              <a:rPr lang="en-US" sz="3300" dirty="0" smtClean="0"/>
              <a:t>Jamie DeLeeuw, Ph.D.</a:t>
            </a:r>
          </a:p>
          <a:p>
            <a:r>
              <a:rPr lang="en-US" sz="3300" dirty="0" smtClean="0"/>
              <a:t>Coordinator of Research, Evaluation, &amp; Assessment</a:t>
            </a:r>
          </a:p>
          <a:p>
            <a:r>
              <a:rPr lang="en-US" sz="3300" dirty="0" smtClean="0"/>
              <a:t>Monroe County Community College</a:t>
            </a:r>
          </a:p>
        </p:txBody>
      </p:sp>
      <p:pic>
        <p:nvPicPr>
          <p:cNvPr id="4" name="Picture 3" descr="I:\Brand Elements\logos\web\WebMCCC-LogoTransparent.gif"/>
          <p:cNvPicPr/>
          <p:nvPr/>
        </p:nvPicPr>
        <p:blipFill>
          <a:blip r:embed="rId3">
            <a:extLst>
              <a:ext uri="{28A0092B-C50C-407E-A947-70E740481C1C}">
                <a14:useLocalDpi xmlns:a14="http://schemas.microsoft.com/office/drawing/2010/main" val="0"/>
              </a:ext>
            </a:extLst>
          </a:blip>
          <a:srcRect/>
          <a:stretch>
            <a:fillRect/>
          </a:stretch>
        </p:blipFill>
        <p:spPr bwMode="auto">
          <a:xfrm>
            <a:off x="1981201" y="228602"/>
            <a:ext cx="1915795" cy="1001395"/>
          </a:xfrm>
          <a:prstGeom prst="rect">
            <a:avLst/>
          </a:prstGeom>
          <a:noFill/>
          <a:ln>
            <a:noFill/>
          </a:ln>
        </p:spPr>
      </p:pic>
    </p:spTree>
    <p:extLst>
      <p:ext uri="{BB962C8B-B14F-4D97-AF65-F5344CB8AC3E}">
        <p14:creationId xmlns:p14="http://schemas.microsoft.com/office/powerpoint/2010/main" val="1978669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Limitations to Prior Research:</a:t>
            </a:r>
            <a:br>
              <a:rPr lang="en-US" sz="3200" dirty="0" smtClean="0"/>
            </a:br>
            <a:r>
              <a:rPr lang="en-US" sz="3200" dirty="0" err="1" smtClean="0"/>
              <a:t>Gallet’s</a:t>
            </a:r>
            <a:r>
              <a:rPr lang="en-US" sz="3200" dirty="0" smtClean="0"/>
              <a:t> (2007) Meta-Analysis</a:t>
            </a:r>
            <a:endParaRPr lang="en-US" sz="3200" dirty="0"/>
          </a:p>
        </p:txBody>
      </p:sp>
      <p:sp>
        <p:nvSpPr>
          <p:cNvPr id="3" name="Content Placeholder 2"/>
          <p:cNvSpPr>
            <a:spLocks noGrp="1"/>
          </p:cNvSpPr>
          <p:nvPr>
            <p:ph idx="1"/>
          </p:nvPr>
        </p:nvSpPr>
        <p:spPr>
          <a:xfrm>
            <a:off x="838200" y="1825625"/>
            <a:ext cx="9486900" cy="4351338"/>
          </a:xfrm>
        </p:spPr>
        <p:txBody>
          <a:bodyPr>
            <a:normAutofit/>
          </a:bodyPr>
          <a:lstStyle/>
          <a:p>
            <a:r>
              <a:rPr lang="en-US" sz="2000" dirty="0" smtClean="0"/>
              <a:t>A majority (72.5%) of tuition analyses use ordinary least squares (OLS).  This method is problematic in that OLS assumes </a:t>
            </a:r>
            <a:r>
              <a:rPr lang="en-US" sz="2000" dirty="0" err="1" smtClean="0"/>
              <a:t>homoscedasticity</a:t>
            </a:r>
            <a:r>
              <a:rPr lang="en-US" sz="2000" dirty="0" smtClean="0"/>
              <a:t> and lack of autocorrelation in the residuals (</a:t>
            </a:r>
            <a:r>
              <a:rPr lang="en-US" sz="2000" dirty="0" err="1" smtClean="0"/>
              <a:t>Tabachnick</a:t>
            </a:r>
            <a:r>
              <a:rPr lang="en-US" sz="2000" dirty="0" smtClean="0"/>
              <a:t> &amp; </a:t>
            </a:r>
            <a:r>
              <a:rPr lang="en-US" sz="2000" dirty="0" err="1" smtClean="0"/>
              <a:t>Fidell</a:t>
            </a:r>
            <a:r>
              <a:rPr lang="en-US" sz="2000" dirty="0" smtClean="0"/>
              <a:t>, 2007).  </a:t>
            </a:r>
          </a:p>
          <a:p>
            <a:r>
              <a:rPr lang="en-US" sz="2000" dirty="0" smtClean="0"/>
              <a:t>Regardless of the procedure used, analyses have tended to cover the short-run (91%) and correction for autocorrelation (28%), </a:t>
            </a:r>
            <a:r>
              <a:rPr lang="en-US" sz="2000" dirty="0" err="1" smtClean="0"/>
              <a:t>heteroscedasticity</a:t>
            </a:r>
            <a:r>
              <a:rPr lang="en-US" sz="2000" dirty="0" smtClean="0"/>
              <a:t> (7%), and </a:t>
            </a:r>
            <a:r>
              <a:rPr lang="en-US" sz="2000" dirty="0" err="1" smtClean="0"/>
              <a:t>multicollinearity</a:t>
            </a:r>
            <a:r>
              <a:rPr lang="en-US" sz="2000" dirty="0" smtClean="0"/>
              <a:t> (11%) has been rare.</a:t>
            </a:r>
          </a:p>
          <a:p>
            <a:r>
              <a:rPr lang="en-US" sz="2000" dirty="0" smtClean="0"/>
              <a:t>In studies that include adjustments for autocorrelation and </a:t>
            </a:r>
            <a:r>
              <a:rPr lang="en-US" sz="2000" dirty="0" err="1" smtClean="0"/>
              <a:t>heteroscedasticity</a:t>
            </a:r>
            <a:r>
              <a:rPr lang="en-US" sz="2000" dirty="0" smtClean="0"/>
              <a:t>, enrollment is less affected by tuition increases.</a:t>
            </a:r>
          </a:p>
          <a:p>
            <a:pPr>
              <a:buNone/>
            </a:pPr>
            <a:r>
              <a:rPr lang="en-US" sz="2000" dirty="0" smtClean="0"/>
              <a:t>______________________________________________</a:t>
            </a:r>
          </a:p>
          <a:p>
            <a:r>
              <a:rPr lang="en-US" sz="2000" dirty="0" smtClean="0"/>
              <a:t>Previous research tends to conglomerate data from multiple institutions and assesses Fall (typically full-time) headcount fluctuations over a limited time span.</a:t>
            </a:r>
          </a:p>
          <a:p>
            <a:endParaRPr lang="en-US" dirty="0"/>
          </a:p>
        </p:txBody>
      </p:sp>
    </p:spTree>
    <p:extLst>
      <p:ext uri="{BB962C8B-B14F-4D97-AF65-F5344CB8AC3E}">
        <p14:creationId xmlns:p14="http://schemas.microsoft.com/office/powerpoint/2010/main" val="1995407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
            <a:ext cx="10515600" cy="800100"/>
          </a:xfrm>
        </p:spPr>
        <p:txBody>
          <a:bodyPr>
            <a:normAutofit/>
          </a:bodyPr>
          <a:lstStyle/>
          <a:p>
            <a:r>
              <a:rPr lang="en-US" sz="3200" dirty="0" smtClean="0"/>
              <a:t>ARIMA</a:t>
            </a:r>
            <a:endParaRPr lang="en-US" sz="3200" dirty="0"/>
          </a:p>
        </p:txBody>
      </p:sp>
      <p:sp>
        <p:nvSpPr>
          <p:cNvPr id="3" name="Content Placeholder 2"/>
          <p:cNvSpPr>
            <a:spLocks noGrp="1"/>
          </p:cNvSpPr>
          <p:nvPr>
            <p:ph idx="1"/>
          </p:nvPr>
        </p:nvSpPr>
        <p:spPr>
          <a:xfrm>
            <a:off x="1981200" y="1587500"/>
            <a:ext cx="8229600" cy="4572000"/>
          </a:xfrm>
        </p:spPr>
        <p:txBody>
          <a:bodyPr>
            <a:normAutofit/>
          </a:bodyPr>
          <a:lstStyle/>
          <a:p>
            <a:r>
              <a:rPr lang="en-US" sz="2000" dirty="0" smtClean="0"/>
              <a:t>Autoregressive Integrated Moving Average (ARIMA) time-series analysis is an ideal way to examine enrollment patterns over time, test whether variables serve as predictors, and forecast future enrollment, while avoiding the aforementioned statistical blunders. </a:t>
            </a:r>
          </a:p>
          <a:p>
            <a:r>
              <a:rPr lang="en-US" sz="2000" dirty="0" smtClean="0"/>
              <a:t>A model (p, d, q)(P, D, Q) is selected that best characterizes patterns in the data: </a:t>
            </a:r>
          </a:p>
          <a:p>
            <a:pPr>
              <a:buNone/>
            </a:pPr>
            <a:r>
              <a:rPr lang="en-US" sz="2000" dirty="0" smtClean="0"/>
              <a:t>p = auto-regression</a:t>
            </a:r>
          </a:p>
          <a:p>
            <a:pPr>
              <a:buNone/>
            </a:pPr>
            <a:r>
              <a:rPr lang="en-US" sz="2000" dirty="0" smtClean="0"/>
              <a:t>d = integrated (linear or quadratic trend)…differencing or transformation?</a:t>
            </a:r>
          </a:p>
          <a:p>
            <a:pPr>
              <a:buNone/>
            </a:pPr>
            <a:r>
              <a:rPr lang="en-US" sz="2000" dirty="0" smtClean="0"/>
              <a:t>q = moving average (random shocks) </a:t>
            </a:r>
          </a:p>
        </p:txBody>
      </p:sp>
    </p:spTree>
    <p:extLst>
      <p:ext uri="{BB962C8B-B14F-4D97-AF65-F5344CB8AC3E}">
        <p14:creationId xmlns:p14="http://schemas.microsoft.com/office/powerpoint/2010/main" val="239233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Goodness-of-Fit </a:t>
            </a:r>
            <a:endParaRPr lang="en-US" sz="3200" dirty="0"/>
          </a:p>
        </p:txBody>
      </p:sp>
      <p:sp>
        <p:nvSpPr>
          <p:cNvPr id="3" name="Content Placeholder 2"/>
          <p:cNvSpPr>
            <a:spLocks noGrp="1"/>
          </p:cNvSpPr>
          <p:nvPr>
            <p:ph idx="1"/>
          </p:nvPr>
        </p:nvSpPr>
        <p:spPr>
          <a:xfrm>
            <a:off x="838200" y="1825625"/>
            <a:ext cx="10515600" cy="2911475"/>
          </a:xfrm>
        </p:spPr>
        <p:txBody>
          <a:bodyPr/>
          <a:lstStyle/>
          <a:p>
            <a:r>
              <a:rPr lang="en-US" sz="2000" b="1" dirty="0" err="1" smtClean="0"/>
              <a:t>Ljung</a:t>
            </a:r>
            <a:r>
              <a:rPr lang="en-US" sz="2000" b="1" dirty="0" smtClean="0"/>
              <a:t>-Box statistic</a:t>
            </a:r>
            <a:r>
              <a:rPr lang="en-US" sz="2000" dirty="0" smtClean="0"/>
              <a:t>: Whether model is correctly specified; desire &gt; .05</a:t>
            </a:r>
          </a:p>
          <a:p>
            <a:r>
              <a:rPr lang="en-US" sz="2000" b="1" dirty="0" smtClean="0"/>
              <a:t>Stationary R²</a:t>
            </a:r>
            <a:r>
              <a:rPr lang="en-US" sz="2000" dirty="0" smtClean="0"/>
              <a:t>:  Estimate of the proportion of the total variation in the series that is explained by the model; more appropriate than ordinary R² when there is trend or a seasonal pattern</a:t>
            </a:r>
          </a:p>
          <a:p>
            <a:r>
              <a:rPr lang="en-US" sz="2000" dirty="0" smtClean="0"/>
              <a:t>Model outliers? </a:t>
            </a:r>
          </a:p>
          <a:p>
            <a:r>
              <a:rPr lang="en-US" sz="2000" dirty="0" smtClean="0"/>
              <a:t>Are predictors statistically significant?</a:t>
            </a:r>
          </a:p>
          <a:p>
            <a:r>
              <a:rPr lang="en-US" sz="2000" dirty="0" smtClean="0"/>
              <a:t>Graphs</a:t>
            </a:r>
          </a:p>
          <a:p>
            <a:r>
              <a:rPr lang="en-US" sz="2000" dirty="0" smtClean="0"/>
              <a:t>ARIMA Expert Modeler vs. playing around</a:t>
            </a:r>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53262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Getting the Data Ready</a:t>
            </a:r>
            <a:endParaRPr lang="en-US" sz="3200" dirty="0"/>
          </a:p>
        </p:txBody>
      </p:sp>
      <p:sp>
        <p:nvSpPr>
          <p:cNvPr id="3" name="Content Placeholder 2"/>
          <p:cNvSpPr>
            <a:spLocks noGrp="1"/>
          </p:cNvSpPr>
          <p:nvPr>
            <p:ph idx="1"/>
          </p:nvPr>
        </p:nvSpPr>
        <p:spPr/>
        <p:txBody>
          <a:bodyPr>
            <a:normAutofit/>
          </a:bodyPr>
          <a:lstStyle/>
          <a:p>
            <a:r>
              <a:rPr lang="en-US" sz="2000" dirty="0" smtClean="0"/>
              <a:t>Tuition: Credit hour + technology fee</a:t>
            </a:r>
          </a:p>
          <a:p>
            <a:pPr lvl="1"/>
            <a:r>
              <a:rPr lang="en-US" sz="2000" dirty="0" smtClean="0"/>
              <a:t>U.S. Inflation Calculator (converted $ to 2011)</a:t>
            </a:r>
          </a:p>
          <a:p>
            <a:r>
              <a:rPr lang="en-US" sz="2000" dirty="0" smtClean="0"/>
              <a:t>County Unemployment Rate: </a:t>
            </a:r>
          </a:p>
          <a:p>
            <a:pPr lvl="1"/>
            <a:r>
              <a:rPr lang="en-US" sz="2000" dirty="0" smtClean="0">
                <a:hlinkClick r:id="rId3"/>
              </a:rPr>
              <a:t>http://data.bls.gov/map/MapToolServlet?survey=la</a:t>
            </a:r>
            <a:endParaRPr lang="en-US" sz="2000" dirty="0" smtClean="0"/>
          </a:p>
          <a:p>
            <a:r>
              <a:rPr lang="en-US" sz="2000" dirty="0" smtClean="0"/>
              <a:t>50+ data points</a:t>
            </a:r>
          </a:p>
          <a:p>
            <a:r>
              <a:rPr lang="en-US" sz="2000" dirty="0" smtClean="0"/>
              <a:t>Enrollment (DV): Billable contact hour</a:t>
            </a:r>
          </a:p>
          <a:p>
            <a:pPr lvl="1"/>
            <a:r>
              <a:rPr lang="en-US" sz="2000" dirty="0" smtClean="0"/>
              <a:t>Credit to contact hour conversion if needed</a:t>
            </a:r>
          </a:p>
          <a:p>
            <a:r>
              <a:rPr lang="en-US" sz="2000" dirty="0" smtClean="0"/>
              <a:t>Define dates</a:t>
            </a:r>
          </a:p>
          <a:p>
            <a:r>
              <a:rPr lang="en-US" sz="2000" dirty="0" smtClean="0"/>
              <a:t>Reminder: If your model contains significant predictors, those need to be forecasted or entered before forecasting the DV(enrollment) </a:t>
            </a:r>
          </a:p>
          <a:p>
            <a:endParaRPr lang="en-US" dirty="0" smtClean="0"/>
          </a:p>
          <a:p>
            <a:endParaRPr lang="en-US" dirty="0" smtClean="0"/>
          </a:p>
          <a:p>
            <a:endParaRPr lang="en-US" dirty="0"/>
          </a:p>
        </p:txBody>
      </p:sp>
    </p:spTree>
    <p:extLst>
      <p:ext uri="{BB962C8B-B14F-4D97-AF65-F5344CB8AC3E}">
        <p14:creationId xmlns:p14="http://schemas.microsoft.com/office/powerpoint/2010/main" val="1144014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01410" y="477079"/>
            <a:ext cx="9797511" cy="6259010"/>
            <a:chOff x="642552" y="118274"/>
            <a:chExt cx="11042496" cy="6697328"/>
          </a:xfrm>
        </p:grpSpPr>
        <p:pic>
          <p:nvPicPr>
            <p:cNvPr id="4" name="Picture 3"/>
            <p:cNvPicPr>
              <a:picLocks noChangeAspect="1"/>
            </p:cNvPicPr>
            <p:nvPr/>
          </p:nvPicPr>
          <p:blipFill>
            <a:blip r:embed="rId2"/>
            <a:stretch>
              <a:fillRect/>
            </a:stretch>
          </p:blipFill>
          <p:spPr>
            <a:xfrm>
              <a:off x="642552" y="118274"/>
              <a:ext cx="11042496" cy="5974835"/>
            </a:xfrm>
            <a:prstGeom prst="rect">
              <a:avLst/>
            </a:prstGeom>
          </p:spPr>
        </p:pic>
        <p:pic>
          <p:nvPicPr>
            <p:cNvPr id="2" name="Picture 1"/>
            <p:cNvPicPr>
              <a:picLocks noChangeAspect="1"/>
            </p:cNvPicPr>
            <p:nvPr/>
          </p:nvPicPr>
          <p:blipFill rotWithShape="1">
            <a:blip r:embed="rId3"/>
            <a:srcRect t="2969"/>
            <a:stretch/>
          </p:blipFill>
          <p:spPr>
            <a:xfrm>
              <a:off x="642552" y="318061"/>
              <a:ext cx="11042496" cy="6497541"/>
            </a:xfrm>
            <a:prstGeom prst="rect">
              <a:avLst/>
            </a:prstGeom>
          </p:spPr>
        </p:pic>
      </p:grpSp>
      <p:sp>
        <p:nvSpPr>
          <p:cNvPr id="5" name="TextBox 4"/>
          <p:cNvSpPr txBox="1"/>
          <p:nvPr/>
        </p:nvSpPr>
        <p:spPr>
          <a:xfrm>
            <a:off x="2553765" y="1430286"/>
            <a:ext cx="4969566" cy="461665"/>
          </a:xfrm>
          <a:prstGeom prst="rect">
            <a:avLst/>
          </a:prstGeom>
          <a:noFill/>
        </p:spPr>
        <p:txBody>
          <a:bodyPr wrap="square" rtlCol="0">
            <a:spAutoFit/>
          </a:bodyPr>
          <a:lstStyle/>
          <a:p>
            <a:pPr algn="ctr"/>
            <a:r>
              <a:rPr lang="en-US" sz="2400" dirty="0" smtClean="0"/>
              <a:t>Basic “Stream” of Persistence Model</a:t>
            </a:r>
            <a:endParaRPr lang="en-US" sz="2400" dirty="0"/>
          </a:p>
        </p:txBody>
      </p:sp>
      <p:sp>
        <p:nvSpPr>
          <p:cNvPr id="6" name="TextBox 5"/>
          <p:cNvSpPr txBox="1"/>
          <p:nvPr/>
        </p:nvSpPr>
        <p:spPr>
          <a:xfrm>
            <a:off x="2378280" y="3488289"/>
            <a:ext cx="1193448" cy="923330"/>
          </a:xfrm>
          <a:prstGeom prst="rect">
            <a:avLst/>
          </a:prstGeom>
          <a:noFill/>
        </p:spPr>
        <p:txBody>
          <a:bodyPr wrap="square" rtlCol="0">
            <a:spAutoFit/>
          </a:bodyPr>
          <a:lstStyle/>
          <a:p>
            <a:pPr algn="ctr"/>
            <a:r>
              <a:rPr lang="en-US" dirty="0" smtClean="0"/>
              <a:t>Import Student Data</a:t>
            </a:r>
            <a:endParaRPr lang="en-US" dirty="0"/>
          </a:p>
        </p:txBody>
      </p:sp>
      <p:sp>
        <p:nvSpPr>
          <p:cNvPr id="7" name="TextBox 6"/>
          <p:cNvSpPr txBox="1"/>
          <p:nvPr/>
        </p:nvSpPr>
        <p:spPr>
          <a:xfrm>
            <a:off x="3571728" y="3488289"/>
            <a:ext cx="1112611" cy="646331"/>
          </a:xfrm>
          <a:prstGeom prst="rect">
            <a:avLst/>
          </a:prstGeom>
          <a:noFill/>
        </p:spPr>
        <p:txBody>
          <a:bodyPr wrap="square" rtlCol="0">
            <a:spAutoFit/>
          </a:bodyPr>
          <a:lstStyle/>
          <a:p>
            <a:pPr algn="ctr"/>
            <a:r>
              <a:rPr lang="en-US" dirty="0" smtClean="0"/>
              <a:t>Declare inputs</a:t>
            </a:r>
            <a:endParaRPr lang="en-US" dirty="0"/>
          </a:p>
        </p:txBody>
      </p:sp>
      <p:sp>
        <p:nvSpPr>
          <p:cNvPr id="8" name="TextBox 7"/>
          <p:cNvSpPr txBox="1"/>
          <p:nvPr/>
        </p:nvSpPr>
        <p:spPr>
          <a:xfrm>
            <a:off x="4819887" y="3413761"/>
            <a:ext cx="1685677" cy="923330"/>
          </a:xfrm>
          <a:prstGeom prst="rect">
            <a:avLst/>
          </a:prstGeom>
          <a:noFill/>
        </p:spPr>
        <p:txBody>
          <a:bodyPr wrap="square" rtlCol="0">
            <a:spAutoFit/>
          </a:bodyPr>
          <a:lstStyle/>
          <a:p>
            <a:pPr algn="ctr"/>
            <a:r>
              <a:rPr lang="en-US" dirty="0" smtClean="0"/>
              <a:t>Divide data into two groups:</a:t>
            </a:r>
          </a:p>
          <a:p>
            <a:pPr algn="ctr"/>
            <a:r>
              <a:rPr lang="en-US" dirty="0" smtClean="0"/>
              <a:t>Training / Test</a:t>
            </a:r>
            <a:endParaRPr lang="en-US" dirty="0"/>
          </a:p>
        </p:txBody>
      </p:sp>
      <p:sp>
        <p:nvSpPr>
          <p:cNvPr id="9" name="TextBox 8"/>
          <p:cNvSpPr txBox="1"/>
          <p:nvPr/>
        </p:nvSpPr>
        <p:spPr>
          <a:xfrm>
            <a:off x="6856747" y="3396533"/>
            <a:ext cx="1032345" cy="923330"/>
          </a:xfrm>
          <a:prstGeom prst="rect">
            <a:avLst/>
          </a:prstGeom>
          <a:noFill/>
        </p:spPr>
        <p:txBody>
          <a:bodyPr wrap="square" rtlCol="0">
            <a:spAutoFit/>
          </a:bodyPr>
          <a:lstStyle/>
          <a:p>
            <a:pPr algn="ctr"/>
            <a:r>
              <a:rPr lang="en-US" dirty="0" smtClean="0"/>
              <a:t>Identify “best fit” model</a:t>
            </a:r>
            <a:endParaRPr lang="en-US" dirty="0"/>
          </a:p>
        </p:txBody>
      </p:sp>
    </p:spTree>
    <p:extLst>
      <p:ext uri="{BB962C8B-B14F-4D97-AF65-F5344CB8AC3E}">
        <p14:creationId xmlns:p14="http://schemas.microsoft.com/office/powerpoint/2010/main" val="1766390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244474"/>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3410" y="685800"/>
            <a:ext cx="8656319" cy="5410200"/>
          </a:xfrm>
        </p:spPr>
      </p:pic>
    </p:spTree>
    <p:extLst>
      <p:ext uri="{BB962C8B-B14F-4D97-AF65-F5344CB8AC3E}">
        <p14:creationId xmlns:p14="http://schemas.microsoft.com/office/powerpoint/2010/main" val="24441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2121" y="609600"/>
            <a:ext cx="9509759" cy="5943600"/>
          </a:xfrm>
        </p:spPr>
      </p:pic>
    </p:spTree>
    <p:extLst>
      <p:ext uri="{BB962C8B-B14F-4D97-AF65-F5344CB8AC3E}">
        <p14:creationId xmlns:p14="http://schemas.microsoft.com/office/powerpoint/2010/main" val="627182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381000"/>
            <a:ext cx="9022079" cy="5638800"/>
          </a:xfrm>
        </p:spPr>
      </p:pic>
    </p:spTree>
    <p:extLst>
      <p:ext uri="{BB962C8B-B14F-4D97-AF65-F5344CB8AC3E}">
        <p14:creationId xmlns:p14="http://schemas.microsoft.com/office/powerpoint/2010/main" val="1214386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609600"/>
            <a:ext cx="9022079" cy="5638800"/>
          </a:xfrm>
        </p:spPr>
      </p:pic>
    </p:spTree>
    <p:extLst>
      <p:ext uri="{BB962C8B-B14F-4D97-AF65-F5344CB8AC3E}">
        <p14:creationId xmlns:p14="http://schemas.microsoft.com/office/powerpoint/2010/main" val="515929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609600"/>
            <a:ext cx="8534399" cy="5334000"/>
          </a:xfrm>
        </p:spPr>
      </p:pic>
    </p:spTree>
    <p:extLst>
      <p:ext uri="{BB962C8B-B14F-4D97-AF65-F5344CB8AC3E}">
        <p14:creationId xmlns:p14="http://schemas.microsoft.com/office/powerpoint/2010/main" val="1836682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3560" y="457200"/>
            <a:ext cx="9022079" cy="5638800"/>
          </a:xfrm>
        </p:spPr>
      </p:pic>
    </p:spTree>
    <p:extLst>
      <p:ext uri="{BB962C8B-B14F-4D97-AF65-F5344CB8AC3E}">
        <p14:creationId xmlns:p14="http://schemas.microsoft.com/office/powerpoint/2010/main" val="1191188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8320" y="533400"/>
            <a:ext cx="8534399" cy="5334000"/>
          </a:xfrm>
        </p:spPr>
      </p:pic>
    </p:spTree>
    <p:extLst>
      <p:ext uri="{BB962C8B-B14F-4D97-AF65-F5344CB8AC3E}">
        <p14:creationId xmlns:p14="http://schemas.microsoft.com/office/powerpoint/2010/main" val="1461486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9876" y="457200"/>
            <a:ext cx="8900159" cy="5562600"/>
          </a:xfrm>
        </p:spPr>
      </p:pic>
    </p:spTree>
    <p:extLst>
      <p:ext uri="{BB962C8B-B14F-4D97-AF65-F5344CB8AC3E}">
        <p14:creationId xmlns:p14="http://schemas.microsoft.com/office/powerpoint/2010/main" val="2859536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1" y="533400"/>
            <a:ext cx="8656319" cy="5410200"/>
          </a:xfrm>
        </p:spPr>
      </p:pic>
    </p:spTree>
    <p:extLst>
      <p:ext uri="{BB962C8B-B14F-4D97-AF65-F5344CB8AC3E}">
        <p14:creationId xmlns:p14="http://schemas.microsoft.com/office/powerpoint/2010/main" val="2101909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7772400" cy="639762"/>
          </a:xfrm>
        </p:spPr>
        <p:txBody>
          <a:bodyPr>
            <a:normAutofit fontScale="90000"/>
          </a:bodyPr>
          <a:lstStyle/>
          <a:p>
            <a:r>
              <a:rPr lang="en-US" dirty="0" smtClean="0"/>
              <a:t> </a:t>
            </a:r>
            <a:r>
              <a:rPr lang="en-US" sz="3600" dirty="0" smtClean="0"/>
              <a:t>Results</a:t>
            </a:r>
            <a:endParaRPr lang="en-US" sz="3600" dirty="0"/>
          </a:p>
        </p:txBody>
      </p:sp>
      <p:sp>
        <p:nvSpPr>
          <p:cNvPr id="3" name="Content Placeholder 2"/>
          <p:cNvSpPr>
            <a:spLocks noGrp="1"/>
          </p:cNvSpPr>
          <p:nvPr>
            <p:ph idx="1"/>
          </p:nvPr>
        </p:nvSpPr>
        <p:spPr>
          <a:xfrm>
            <a:off x="2438400" y="685800"/>
            <a:ext cx="7772400" cy="2717800"/>
          </a:xfrm>
        </p:spPr>
        <p:txBody>
          <a:bodyPr>
            <a:normAutofit lnSpcReduction="10000"/>
          </a:bodyPr>
          <a:lstStyle/>
          <a:p>
            <a:pPr>
              <a:buNone/>
            </a:pPr>
            <a:endParaRPr lang="en-US" dirty="0" smtClean="0"/>
          </a:p>
          <a:p>
            <a:r>
              <a:rPr lang="en-US" sz="2000" dirty="0" smtClean="0"/>
              <a:t>Using data from Fall 1980 to Winter 2016 , 91.1% of the total variation in billable contact hours was captured by the model. Both county unemployment rate and tuition served as enrollment predictors. We can be 95% confident that Fall 2016 contact hour enrollment will lie somewhere between 25984 and 29688, with the best estimate being 27836. It is important that new data be added each semester to capture recent policy changes and trends, thereby increasing the accuracy of the forecast. </a:t>
            </a:r>
          </a:p>
          <a:p>
            <a:pPr lvl="1">
              <a:buNone/>
            </a:pPr>
            <a:endParaRPr lang="en-US" dirty="0" smtClean="0"/>
          </a:p>
          <a:p>
            <a:endParaRPr lang="en-US" dirty="0"/>
          </a:p>
        </p:txBody>
      </p:sp>
    </p:spTree>
    <p:extLst>
      <p:ext uri="{BB962C8B-B14F-4D97-AF65-F5344CB8AC3E}">
        <p14:creationId xmlns:p14="http://schemas.microsoft.com/office/powerpoint/2010/main" val="680939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37751" y="553653"/>
            <a:ext cx="11030464" cy="5974835"/>
          </a:xfrm>
          <a:prstGeom prst="rect">
            <a:avLst/>
          </a:prstGeom>
        </p:spPr>
      </p:pic>
      <p:pic>
        <p:nvPicPr>
          <p:cNvPr id="4" name="Picture 3"/>
          <p:cNvPicPr>
            <a:picLocks noChangeAspect="1"/>
          </p:cNvPicPr>
          <p:nvPr/>
        </p:nvPicPr>
        <p:blipFill>
          <a:blip r:embed="rId3"/>
          <a:stretch>
            <a:fillRect/>
          </a:stretch>
        </p:blipFill>
        <p:spPr>
          <a:xfrm>
            <a:off x="2332632" y="354226"/>
            <a:ext cx="6514806" cy="5269657"/>
          </a:xfrm>
          <a:prstGeom prst="rect">
            <a:avLst/>
          </a:prstGeom>
        </p:spPr>
      </p:pic>
    </p:spTree>
    <p:extLst>
      <p:ext uri="{BB962C8B-B14F-4D97-AF65-F5344CB8AC3E}">
        <p14:creationId xmlns:p14="http://schemas.microsoft.com/office/powerpoint/2010/main" val="907852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79" y="401187"/>
            <a:ext cx="4229346" cy="1217078"/>
          </a:xfrm>
          <a:prstGeom prst="rect">
            <a:avLst/>
          </a:prstGeom>
        </p:spPr>
      </p:pic>
      <p:sp>
        <p:nvSpPr>
          <p:cNvPr id="6" name="Title 1"/>
          <p:cNvSpPr>
            <a:spLocks noGrp="1"/>
          </p:cNvSpPr>
          <p:nvPr>
            <p:ph type="ctrTitle"/>
          </p:nvPr>
        </p:nvSpPr>
        <p:spPr>
          <a:xfrm>
            <a:off x="1600200" y="2386744"/>
            <a:ext cx="8991600" cy="1215294"/>
          </a:xfrm>
          <a:ln w="19050">
            <a:solidFill>
              <a:schemeClr val="tx1"/>
            </a:solidFill>
          </a:ln>
        </p:spPr>
        <p:txBody>
          <a:bodyPr>
            <a:normAutofit/>
          </a:bodyPr>
          <a:lstStyle/>
          <a:p>
            <a:r>
              <a:rPr lang="en-US" sz="3600" dirty="0" smtClean="0">
                <a:latin typeface="Calibri" panose="020F0502020204030204" pitchFamily="34" charset="0"/>
              </a:rPr>
              <a:t>Enrollment Forecasting</a:t>
            </a:r>
            <a:r>
              <a:rPr lang="en-US" sz="3600" dirty="0">
                <a:latin typeface="Calibri" panose="020F0502020204030204" pitchFamily="34" charset="0"/>
              </a:rPr>
              <a:t> </a:t>
            </a:r>
            <a:r>
              <a:rPr lang="en-US" sz="3600" smtClean="0">
                <a:latin typeface="Calibri" panose="020F0502020204030204" pitchFamily="34" charset="0"/>
              </a:rPr>
              <a:t>using </a:t>
            </a:r>
            <a:br>
              <a:rPr lang="en-US" sz="3600" smtClean="0">
                <a:latin typeface="Calibri" panose="020F0502020204030204" pitchFamily="34" charset="0"/>
              </a:rPr>
            </a:br>
            <a:r>
              <a:rPr lang="en-US" sz="3600" smtClean="0">
                <a:latin typeface="Calibri" panose="020F0502020204030204" pitchFamily="34" charset="0"/>
              </a:rPr>
              <a:t>ARIMA</a:t>
            </a:r>
            <a:endParaRPr lang="en-US" sz="3600" dirty="0">
              <a:latin typeface="Calibri" panose="020F0502020204030204" pitchFamily="34" charset="0"/>
            </a:endParaRPr>
          </a:p>
        </p:txBody>
      </p:sp>
      <p:sp>
        <p:nvSpPr>
          <p:cNvPr id="8" name="Subtitle 2"/>
          <p:cNvSpPr>
            <a:spLocks noGrp="1"/>
          </p:cNvSpPr>
          <p:nvPr>
            <p:ph type="subTitle" idx="1"/>
          </p:nvPr>
        </p:nvSpPr>
        <p:spPr>
          <a:xfrm>
            <a:off x="2695194" y="4352544"/>
            <a:ext cx="6801612" cy="1239894"/>
          </a:xfrm>
        </p:spPr>
        <p:txBody>
          <a:bodyPr>
            <a:normAutofit/>
          </a:bodyPr>
          <a:lstStyle/>
          <a:p>
            <a:r>
              <a:rPr lang="en-US" sz="1800" dirty="0" smtClean="0">
                <a:latin typeface="Calibri" panose="020F0502020204030204" pitchFamily="34" charset="0"/>
              </a:rPr>
              <a:t>Danielle Barnes</a:t>
            </a:r>
          </a:p>
          <a:p>
            <a:r>
              <a:rPr lang="en-US" sz="1800" dirty="0" smtClean="0">
                <a:latin typeface="Calibri" panose="020F0502020204030204" pitchFamily="34" charset="0"/>
              </a:rPr>
              <a:t>Predictive Analyst</a:t>
            </a:r>
          </a:p>
          <a:p>
            <a:r>
              <a:rPr lang="en-US" sz="1800" dirty="0" smtClean="0">
                <a:latin typeface="Calibri" panose="020F0502020204030204" pitchFamily="34" charset="0"/>
              </a:rPr>
              <a:t>Lansing Community College</a:t>
            </a:r>
            <a:endParaRPr lang="en-US" sz="1800" dirty="0">
              <a:latin typeface="Calibri" panose="020F0502020204030204" pitchFamily="34" charset="0"/>
            </a:endParaRPr>
          </a:p>
        </p:txBody>
      </p:sp>
    </p:spTree>
    <p:extLst>
      <p:ext uri="{BB962C8B-B14F-4D97-AF65-F5344CB8AC3E}">
        <p14:creationId xmlns:p14="http://schemas.microsoft.com/office/powerpoint/2010/main" val="6086134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551095"/>
            <a:ext cx="7729728" cy="763842"/>
          </a:xfrm>
          <a:ln w="19050">
            <a:solidFill>
              <a:schemeClr val="tx1"/>
            </a:solidFill>
          </a:ln>
        </p:spPr>
        <p:txBody>
          <a:bodyPr>
            <a:normAutofit/>
          </a:bodyPr>
          <a:lstStyle/>
          <a:p>
            <a:pPr algn="ctr"/>
            <a:r>
              <a:rPr lang="en-US" sz="3200" smtClean="0">
                <a:latin typeface="Calibri" panose="020F0502020204030204" pitchFamily="34" charset="0"/>
              </a:rPr>
              <a:t>OVERVIEW</a:t>
            </a:r>
            <a:endParaRPr lang="en-US" sz="3200" dirty="0">
              <a:latin typeface="Calibri" panose="020F0502020204030204" pitchFamily="34" charset="0"/>
            </a:endParaRPr>
          </a:p>
        </p:txBody>
      </p:sp>
      <p:sp>
        <p:nvSpPr>
          <p:cNvPr id="3" name="Content Placeholder 2"/>
          <p:cNvSpPr>
            <a:spLocks noGrp="1"/>
          </p:cNvSpPr>
          <p:nvPr>
            <p:ph idx="1"/>
          </p:nvPr>
        </p:nvSpPr>
        <p:spPr>
          <a:xfrm>
            <a:off x="1870640" y="2476490"/>
            <a:ext cx="8450719" cy="3477501"/>
          </a:xfrm>
        </p:spPr>
        <p:txBody>
          <a:bodyPr>
            <a:normAutofit/>
          </a:bodyPr>
          <a:lstStyle/>
          <a:p>
            <a:pPr marL="0" indent="0">
              <a:buNone/>
            </a:pPr>
            <a:r>
              <a:rPr lang="en-US" sz="1900" dirty="0" smtClean="0">
                <a:latin typeface="Calibri" panose="020F0502020204030204" pitchFamily="34" charset="0"/>
              </a:rPr>
              <a:t>What is Enrollment Forecasting?</a:t>
            </a:r>
          </a:p>
          <a:p>
            <a:r>
              <a:rPr lang="en-US" sz="1900" dirty="0" smtClean="0">
                <a:latin typeface="Calibri" panose="020F0502020204030204" pitchFamily="34" charset="0"/>
              </a:rPr>
              <a:t>Enrollment Forecasting can be any number of methods to “predict” various measures related to enrollment for an institution</a:t>
            </a:r>
          </a:p>
          <a:p>
            <a:pPr lvl="1"/>
            <a:r>
              <a:rPr lang="en-US" sz="1700" dirty="0" smtClean="0">
                <a:latin typeface="Calibri" panose="020F0502020204030204" pitchFamily="34" charset="0"/>
              </a:rPr>
              <a:t>Lansing Community College uses a forecasting model that predicts credit hours</a:t>
            </a:r>
          </a:p>
          <a:p>
            <a:r>
              <a:rPr lang="en-US" sz="1900" dirty="0" smtClean="0">
                <a:latin typeface="Calibri" panose="020F0502020204030204" pitchFamily="34" charset="0"/>
              </a:rPr>
              <a:t>Many types of modeling techniques can be used with multiple independent variables</a:t>
            </a:r>
          </a:p>
          <a:p>
            <a:pPr lvl="1"/>
            <a:r>
              <a:rPr lang="en-US" sz="1700" dirty="0" smtClean="0">
                <a:latin typeface="Calibri" panose="020F0502020204030204" pitchFamily="34" charset="0"/>
              </a:rPr>
              <a:t>Lansing Community College uses a type of forecasting model called Autoregressive Integrated Moving Average Model (ARIMA).  We chose not to use any independent variables. </a:t>
            </a:r>
          </a:p>
          <a:p>
            <a:pPr lvl="2"/>
            <a:r>
              <a:rPr lang="en-US" sz="1500" dirty="0" smtClean="0">
                <a:latin typeface="Calibri" panose="020F0502020204030204" pitchFamily="34" charset="0"/>
              </a:rPr>
              <a:t>This was a great choice over other models due to the fact we would not need to forecast unemployment for model use</a:t>
            </a:r>
            <a:endParaRPr lang="en-US" sz="1500"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89" y="292262"/>
            <a:ext cx="3813048" cy="1097280"/>
          </a:xfrm>
          <a:prstGeom prst="rect">
            <a:avLst/>
          </a:prstGeom>
        </p:spPr>
      </p:pic>
    </p:spTree>
    <p:extLst>
      <p:ext uri="{BB962C8B-B14F-4D97-AF65-F5344CB8AC3E}">
        <p14:creationId xmlns:p14="http://schemas.microsoft.com/office/powerpoint/2010/main" val="1003227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398695"/>
            <a:ext cx="7729728" cy="763842"/>
          </a:xfrm>
          <a:ln w="19050">
            <a:solidFill>
              <a:schemeClr val="tx1"/>
            </a:solidFill>
          </a:ln>
        </p:spPr>
        <p:txBody>
          <a:bodyPr>
            <a:normAutofit/>
          </a:bodyPr>
          <a:lstStyle/>
          <a:p>
            <a:pPr algn="ctr"/>
            <a:r>
              <a:rPr lang="en-US" sz="2800" smtClean="0">
                <a:latin typeface="Calibri" panose="020F0502020204030204" pitchFamily="34" charset="0"/>
              </a:rPr>
              <a:t>ARIMA MODEL PROCEDURES</a:t>
            </a:r>
            <a:endParaRPr lang="en-US" sz="2800" dirty="0">
              <a:latin typeface="Calibri" panose="020F0502020204030204" pitchFamily="34" charset="0"/>
            </a:endParaRPr>
          </a:p>
        </p:txBody>
      </p:sp>
      <p:sp>
        <p:nvSpPr>
          <p:cNvPr id="3" name="Content Placeholder 2"/>
          <p:cNvSpPr>
            <a:spLocks noGrp="1"/>
          </p:cNvSpPr>
          <p:nvPr>
            <p:ph idx="1"/>
          </p:nvPr>
        </p:nvSpPr>
        <p:spPr>
          <a:xfrm>
            <a:off x="838200" y="2676525"/>
            <a:ext cx="10515600" cy="2263775"/>
          </a:xfrm>
        </p:spPr>
        <p:txBody>
          <a:bodyPr>
            <a:normAutofit/>
          </a:bodyPr>
          <a:lstStyle/>
          <a:p>
            <a:r>
              <a:rPr lang="en-US" sz="2000" dirty="0" smtClean="0">
                <a:latin typeface="Calibri" panose="020F0502020204030204" pitchFamily="34" charset="0"/>
              </a:rPr>
              <a:t>Plot and examine your data.  Do you notice any long term trends or seasonal variation?  If so, a differencing term is appropriate.</a:t>
            </a:r>
          </a:p>
          <a:p>
            <a:r>
              <a:rPr lang="en-US" sz="2000" dirty="0" smtClean="0">
                <a:latin typeface="Calibri" panose="020F0502020204030204" pitchFamily="34" charset="0"/>
              </a:rPr>
              <a:t>Plot your data against lagged values.  Do you see any evidence of autocorrelation? If so, autoregressive and/or moving average terms may be appropriate.</a:t>
            </a:r>
          </a:p>
          <a:p>
            <a:r>
              <a:rPr lang="en-US" sz="2000" dirty="0" smtClean="0">
                <a:latin typeface="Calibri" panose="020F0502020204030204" pitchFamily="34" charset="0"/>
              </a:rPr>
              <a:t>Determine an initial model, test for variable significance, and rank based on chosen comparative criterion.</a:t>
            </a:r>
          </a:p>
          <a:p>
            <a:endParaRPr lang="en-US" sz="2000" dirty="0" smtClean="0">
              <a:latin typeface="Calibri" panose="020F0502020204030204" pitchFamily="34" charset="0"/>
            </a:endParaRPr>
          </a:p>
          <a:p>
            <a:endParaRPr lang="en-US" sz="2000"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89" y="292262"/>
            <a:ext cx="3813048" cy="1097280"/>
          </a:xfrm>
          <a:prstGeom prst="rect">
            <a:avLst/>
          </a:prstGeom>
        </p:spPr>
      </p:pic>
    </p:spTree>
    <p:extLst>
      <p:ext uri="{BB962C8B-B14F-4D97-AF65-F5344CB8AC3E}">
        <p14:creationId xmlns:p14="http://schemas.microsoft.com/office/powerpoint/2010/main" val="1241010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89" y="292262"/>
            <a:ext cx="3813048" cy="1097280"/>
          </a:xfrm>
          <a:prstGeom prst="rect">
            <a:avLst/>
          </a:prstGeom>
        </p:spPr>
      </p:pic>
      <p:sp>
        <p:nvSpPr>
          <p:cNvPr id="5" name="TextBox 4"/>
          <p:cNvSpPr txBox="1"/>
          <p:nvPr/>
        </p:nvSpPr>
        <p:spPr>
          <a:xfrm>
            <a:off x="1373098" y="4438525"/>
            <a:ext cx="4647416" cy="1200329"/>
          </a:xfrm>
          <a:prstGeom prst="rect">
            <a:avLst/>
          </a:prstGeom>
          <a:noFill/>
        </p:spPr>
        <p:txBody>
          <a:bodyPr wrap="square" rtlCol="0">
            <a:spAutoFit/>
          </a:bodyPr>
          <a:lstStyle/>
          <a:p>
            <a:r>
              <a:rPr lang="en-US" dirty="0" smtClean="0">
                <a:latin typeface="Calibri" panose="020F0502020204030204" pitchFamily="34" charset="0"/>
              </a:rPr>
              <a:t>We have plotted credit hours against the term.  We note a strong seasonal trend.  This indicates a seasonal differencing term would be appropriate.</a:t>
            </a:r>
            <a:endParaRPr lang="en-US" dirty="0">
              <a:latin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290" y="2476490"/>
            <a:ext cx="3592255" cy="4083990"/>
          </a:xfrm>
          <a:prstGeom prst="rect">
            <a:avLst/>
          </a:prstGeom>
        </p:spPr>
      </p:pic>
      <p:sp>
        <p:nvSpPr>
          <p:cNvPr id="3" name="TextBox 2"/>
          <p:cNvSpPr txBox="1"/>
          <p:nvPr/>
        </p:nvSpPr>
        <p:spPr>
          <a:xfrm>
            <a:off x="1373098" y="2846542"/>
            <a:ext cx="4647416" cy="1200329"/>
          </a:xfrm>
          <a:prstGeom prst="rect">
            <a:avLst/>
          </a:prstGeom>
          <a:noFill/>
        </p:spPr>
        <p:txBody>
          <a:bodyPr wrap="square" rtlCol="0">
            <a:spAutoFit/>
          </a:bodyPr>
          <a:lstStyle/>
          <a:p>
            <a:pPr algn="ctr"/>
            <a:r>
              <a:rPr lang="en-US" dirty="0">
                <a:solidFill>
                  <a:srgbClr val="FF0000"/>
                </a:solidFill>
                <a:latin typeface="Calibri" panose="020F0502020204030204" pitchFamily="34" charset="0"/>
              </a:rPr>
              <a:t>Plot and examine your data.  Do you notice any long term trends or seasonal variation?  If so, a differencing term is appropriate.</a:t>
            </a:r>
          </a:p>
          <a:p>
            <a:endParaRPr lang="en-US" dirty="0"/>
          </a:p>
        </p:txBody>
      </p:sp>
      <p:sp>
        <p:nvSpPr>
          <p:cNvPr id="8" name="Title 1"/>
          <p:cNvSpPr>
            <a:spLocks noGrp="1"/>
          </p:cNvSpPr>
          <p:nvPr>
            <p:ph type="title"/>
          </p:nvPr>
        </p:nvSpPr>
        <p:spPr>
          <a:xfrm>
            <a:off x="2155650" y="1516821"/>
            <a:ext cx="7729728" cy="763842"/>
          </a:xfrm>
          <a:ln w="19050">
            <a:solidFill>
              <a:schemeClr val="tx1"/>
            </a:solidFill>
          </a:ln>
        </p:spPr>
        <p:txBody>
          <a:bodyPr>
            <a:normAutofit/>
          </a:bodyPr>
          <a:lstStyle/>
          <a:p>
            <a:pPr algn="ctr"/>
            <a:r>
              <a:rPr lang="en-US" sz="3600" smtClean="0">
                <a:latin typeface="Calibri" panose="020F0502020204030204" pitchFamily="34" charset="0"/>
              </a:rPr>
              <a:t>EXAMPLE</a:t>
            </a:r>
            <a:endParaRPr lang="en-US" sz="3600" dirty="0">
              <a:latin typeface="Calibri" panose="020F0502020204030204" pitchFamily="34" charset="0"/>
            </a:endParaRPr>
          </a:p>
        </p:txBody>
      </p:sp>
    </p:spTree>
    <p:extLst>
      <p:ext uri="{BB962C8B-B14F-4D97-AF65-F5344CB8AC3E}">
        <p14:creationId xmlns:p14="http://schemas.microsoft.com/office/powerpoint/2010/main" val="10592908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89" y="292262"/>
            <a:ext cx="3813048" cy="1097280"/>
          </a:xfrm>
          <a:prstGeom prst="rect">
            <a:avLst/>
          </a:prstGeom>
        </p:spPr>
      </p:pic>
      <p:sp>
        <p:nvSpPr>
          <p:cNvPr id="5" name="TextBox 4"/>
          <p:cNvSpPr txBox="1"/>
          <p:nvPr/>
        </p:nvSpPr>
        <p:spPr>
          <a:xfrm>
            <a:off x="656125" y="4480401"/>
            <a:ext cx="4793853" cy="1477328"/>
          </a:xfrm>
          <a:prstGeom prst="rect">
            <a:avLst/>
          </a:prstGeom>
          <a:noFill/>
        </p:spPr>
        <p:txBody>
          <a:bodyPr wrap="square" rtlCol="0">
            <a:spAutoFit/>
          </a:bodyPr>
          <a:lstStyle/>
          <a:p>
            <a:r>
              <a:rPr lang="en-US" dirty="0" smtClean="0">
                <a:latin typeface="Calibri" panose="020F0502020204030204" pitchFamily="34" charset="0"/>
              </a:rPr>
              <a:t>We have plotted credit hours against themselves with a lag of 3 (due to seasonality), and see a strong autocorrelation.  Due to this observation, we want to include an autoregressive and/or moving average term in our model.</a:t>
            </a:r>
            <a:endParaRPr lang="en-US" dirty="0">
              <a:latin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4637" y="2554028"/>
            <a:ext cx="3287027" cy="3736979"/>
          </a:xfrm>
          <a:prstGeom prst="rect">
            <a:avLst/>
          </a:prstGeom>
        </p:spPr>
      </p:pic>
      <p:sp>
        <p:nvSpPr>
          <p:cNvPr id="6" name="TextBox 5"/>
          <p:cNvSpPr txBox="1"/>
          <p:nvPr/>
        </p:nvSpPr>
        <p:spPr>
          <a:xfrm>
            <a:off x="656125" y="2659005"/>
            <a:ext cx="4647416" cy="1477328"/>
          </a:xfrm>
          <a:prstGeom prst="rect">
            <a:avLst/>
          </a:prstGeom>
          <a:noFill/>
        </p:spPr>
        <p:txBody>
          <a:bodyPr wrap="square" rtlCol="0">
            <a:spAutoFit/>
          </a:bodyPr>
          <a:lstStyle/>
          <a:p>
            <a:pPr algn="ctr"/>
            <a:r>
              <a:rPr lang="en-US" dirty="0">
                <a:solidFill>
                  <a:srgbClr val="FF0000"/>
                </a:solidFill>
                <a:latin typeface="Calibri" panose="020F0502020204030204" pitchFamily="34" charset="0"/>
              </a:rPr>
              <a:t>Plot your data against lagged values.  Do you see any evidence of autocorrelation? If so, autoregressive and/or moving average terms may be appropriate.</a:t>
            </a:r>
          </a:p>
          <a:p>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5227" y="2540755"/>
            <a:ext cx="3298701" cy="3750252"/>
          </a:xfrm>
          <a:prstGeom prst="rect">
            <a:avLst/>
          </a:prstGeom>
        </p:spPr>
      </p:pic>
      <p:sp>
        <p:nvSpPr>
          <p:cNvPr id="9" name="Title 1"/>
          <p:cNvSpPr>
            <a:spLocks noGrp="1"/>
          </p:cNvSpPr>
          <p:nvPr>
            <p:ph type="title"/>
          </p:nvPr>
        </p:nvSpPr>
        <p:spPr>
          <a:xfrm>
            <a:off x="2155650" y="1516821"/>
            <a:ext cx="7729728" cy="763842"/>
          </a:xfrm>
          <a:ln w="19050">
            <a:solidFill>
              <a:schemeClr val="tx1"/>
            </a:solidFill>
          </a:ln>
        </p:spPr>
        <p:txBody>
          <a:bodyPr>
            <a:normAutofit/>
          </a:bodyPr>
          <a:lstStyle/>
          <a:p>
            <a:pPr algn="ctr"/>
            <a:r>
              <a:rPr lang="en-US" sz="3600" smtClean="0">
                <a:latin typeface="Calibri" panose="020F0502020204030204" pitchFamily="34" charset="0"/>
              </a:rPr>
              <a:t>EXAMPLE</a:t>
            </a:r>
            <a:endParaRPr lang="en-US" sz="3600" dirty="0">
              <a:latin typeface="Calibri" panose="020F0502020204030204" pitchFamily="34" charset="0"/>
            </a:endParaRPr>
          </a:p>
        </p:txBody>
      </p:sp>
    </p:spTree>
    <p:extLst>
      <p:ext uri="{BB962C8B-B14F-4D97-AF65-F5344CB8AC3E}">
        <p14:creationId xmlns:p14="http://schemas.microsoft.com/office/powerpoint/2010/main" val="1438458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89" y="292262"/>
            <a:ext cx="3813048" cy="1097280"/>
          </a:xfrm>
          <a:prstGeom prst="rect">
            <a:avLst/>
          </a:prstGeom>
        </p:spPr>
      </p:pic>
      <p:sp>
        <p:nvSpPr>
          <p:cNvPr id="5" name="TextBox 4"/>
          <p:cNvSpPr txBox="1"/>
          <p:nvPr/>
        </p:nvSpPr>
        <p:spPr>
          <a:xfrm>
            <a:off x="2231136" y="5864106"/>
            <a:ext cx="7510021" cy="646331"/>
          </a:xfrm>
          <a:prstGeom prst="rect">
            <a:avLst/>
          </a:prstGeom>
          <a:noFill/>
        </p:spPr>
        <p:txBody>
          <a:bodyPr wrap="square" rtlCol="0">
            <a:spAutoFit/>
          </a:bodyPr>
          <a:lstStyle/>
          <a:p>
            <a:pPr algn="ctr"/>
            <a:r>
              <a:rPr lang="en-US" dirty="0" smtClean="0">
                <a:latin typeface="Calibri" panose="020F0502020204030204" pitchFamily="34" charset="0"/>
              </a:rPr>
              <a:t>Using various models, we compare variable significance and use AIC to compare models.</a:t>
            </a:r>
            <a:endParaRPr lang="en-US" dirty="0">
              <a:latin typeface="Calibri" panose="020F0502020204030204" pitchFamily="34" charset="0"/>
            </a:endParaRPr>
          </a:p>
        </p:txBody>
      </p:sp>
      <p:graphicFrame>
        <p:nvGraphicFramePr>
          <p:cNvPr id="7" name="Table 6"/>
          <p:cNvGraphicFramePr>
            <a:graphicFrameLocks noGrp="1"/>
          </p:cNvGraphicFramePr>
          <p:nvPr>
            <p:extLst/>
          </p:nvPr>
        </p:nvGraphicFramePr>
        <p:xfrm>
          <a:off x="1357459" y="2476490"/>
          <a:ext cx="8962321" cy="2749744"/>
        </p:xfrm>
        <a:graphic>
          <a:graphicData uri="http://schemas.openxmlformats.org/drawingml/2006/table">
            <a:tbl>
              <a:tblPr/>
              <a:tblGrid>
                <a:gridCol w="1387647">
                  <a:extLst>
                    <a:ext uri="{9D8B030D-6E8A-4147-A177-3AD203B41FA5}">
                      <a16:colId xmlns="" xmlns:a16="http://schemas.microsoft.com/office/drawing/2014/main" val="2807531553"/>
                    </a:ext>
                  </a:extLst>
                </a:gridCol>
                <a:gridCol w="865975">
                  <a:extLst>
                    <a:ext uri="{9D8B030D-6E8A-4147-A177-3AD203B41FA5}">
                      <a16:colId xmlns="" xmlns:a16="http://schemas.microsoft.com/office/drawing/2014/main" val="4074571790"/>
                    </a:ext>
                  </a:extLst>
                </a:gridCol>
                <a:gridCol w="751207">
                  <a:extLst>
                    <a:ext uri="{9D8B030D-6E8A-4147-A177-3AD203B41FA5}">
                      <a16:colId xmlns="" xmlns:a16="http://schemas.microsoft.com/office/drawing/2014/main" val="1406817350"/>
                    </a:ext>
                  </a:extLst>
                </a:gridCol>
                <a:gridCol w="865975">
                  <a:extLst>
                    <a:ext uri="{9D8B030D-6E8A-4147-A177-3AD203B41FA5}">
                      <a16:colId xmlns="" xmlns:a16="http://schemas.microsoft.com/office/drawing/2014/main" val="802500640"/>
                    </a:ext>
                  </a:extLst>
                </a:gridCol>
                <a:gridCol w="928576">
                  <a:extLst>
                    <a:ext uri="{9D8B030D-6E8A-4147-A177-3AD203B41FA5}">
                      <a16:colId xmlns="" xmlns:a16="http://schemas.microsoft.com/office/drawing/2014/main" val="138992153"/>
                    </a:ext>
                  </a:extLst>
                </a:gridCol>
                <a:gridCol w="865975">
                  <a:extLst>
                    <a:ext uri="{9D8B030D-6E8A-4147-A177-3AD203B41FA5}">
                      <a16:colId xmlns="" xmlns:a16="http://schemas.microsoft.com/office/drawing/2014/main" val="2812461012"/>
                    </a:ext>
                  </a:extLst>
                </a:gridCol>
                <a:gridCol w="824241">
                  <a:extLst>
                    <a:ext uri="{9D8B030D-6E8A-4147-A177-3AD203B41FA5}">
                      <a16:colId xmlns="" xmlns:a16="http://schemas.microsoft.com/office/drawing/2014/main" val="1146348664"/>
                    </a:ext>
                  </a:extLst>
                </a:gridCol>
                <a:gridCol w="709474">
                  <a:extLst>
                    <a:ext uri="{9D8B030D-6E8A-4147-A177-3AD203B41FA5}">
                      <a16:colId xmlns="" xmlns:a16="http://schemas.microsoft.com/office/drawing/2014/main" val="2214251398"/>
                    </a:ext>
                  </a:extLst>
                </a:gridCol>
                <a:gridCol w="928576">
                  <a:extLst>
                    <a:ext uri="{9D8B030D-6E8A-4147-A177-3AD203B41FA5}">
                      <a16:colId xmlns="" xmlns:a16="http://schemas.microsoft.com/office/drawing/2014/main" val="1404560730"/>
                    </a:ext>
                  </a:extLst>
                </a:gridCol>
                <a:gridCol w="834675">
                  <a:extLst>
                    <a:ext uri="{9D8B030D-6E8A-4147-A177-3AD203B41FA5}">
                      <a16:colId xmlns="" xmlns:a16="http://schemas.microsoft.com/office/drawing/2014/main" val="697429800"/>
                    </a:ext>
                  </a:extLst>
                </a:gridCol>
              </a:tblGrid>
              <a:tr h="171859">
                <a:tc>
                  <a:txBody>
                    <a:bodyPr/>
                    <a:lstStyle/>
                    <a:p>
                      <a:pPr algn="l" fontAlgn="b"/>
                      <a:r>
                        <a:rPr lang="en-US" sz="800" b="0" i="0" u="none" strike="noStrike">
                          <a:solidFill>
                            <a:srgbClr val="000000"/>
                          </a:solidFill>
                          <a:effectLst/>
                          <a:latin typeface="Calibri" panose="020F0502020204030204" pitchFamily="34" charset="0"/>
                        </a:rPr>
                        <a:t>Non-Seasonal</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Seasonal</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AIC</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AR1 P Value</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AR2 P Value</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MA1 P Value</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MA2 P Value</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SAR1 P Value</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SMA1 P Value</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Intercept</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58899047"/>
                  </a:ext>
                </a:extLst>
              </a:tr>
              <a:tr h="171859">
                <a:tc>
                  <a:txBody>
                    <a:bodyPr/>
                    <a:lstStyle/>
                    <a:p>
                      <a:pPr algn="l" fontAlgn="b"/>
                      <a:r>
                        <a:rPr lang="en-US" sz="800" b="0" i="0" u="none" strike="noStrike">
                          <a:solidFill>
                            <a:srgbClr val="000000"/>
                          </a:solidFill>
                          <a:effectLst/>
                          <a:latin typeface="Calibri" panose="020F0502020204030204" pitchFamily="34" charset="0"/>
                        </a:rPr>
                        <a:t>1,1,1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0,1,1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578.15</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800" b="0" i="0" u="none" strike="noStrike">
                          <a:solidFill>
                            <a:srgbClr val="000000"/>
                          </a:solidFill>
                          <a:effectLst/>
                          <a:latin typeface="Calibri" panose="020F0502020204030204" pitchFamily="34" charset="0"/>
                        </a:rPr>
                        <a:t>0.018</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5.60E-09</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1.27E-01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07832384"/>
                  </a:ext>
                </a:extLst>
              </a:tr>
              <a:tr h="171859">
                <a:tc>
                  <a:txBody>
                    <a:bodyPr/>
                    <a:lstStyle/>
                    <a:p>
                      <a:pPr algn="l" fontAlgn="b"/>
                      <a:r>
                        <a:rPr lang="en-US" sz="800" b="0" i="0" u="none" strike="noStrike">
                          <a:solidFill>
                            <a:srgbClr val="000000"/>
                          </a:solidFill>
                          <a:effectLst/>
                          <a:latin typeface="Calibri" panose="020F0502020204030204" pitchFamily="34" charset="0"/>
                        </a:rPr>
                        <a:t>1,1,0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0,1,1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579.24</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E7B"/>
                    </a:solidFill>
                  </a:tcPr>
                </a:tc>
                <a:tc>
                  <a:txBody>
                    <a:bodyPr/>
                    <a:lstStyle/>
                    <a:p>
                      <a:pPr algn="r" fontAlgn="b"/>
                      <a:r>
                        <a:rPr lang="en-US" sz="800" b="0" i="0" u="none" strike="noStrike">
                          <a:solidFill>
                            <a:srgbClr val="9C0006"/>
                          </a:solidFill>
                          <a:effectLst/>
                          <a:latin typeface="Calibri" panose="020F0502020204030204" pitchFamily="34" charset="0"/>
                        </a:rPr>
                        <a:t>0.187</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0.593</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85317527"/>
                  </a:ext>
                </a:extLst>
              </a:tr>
              <a:tr h="171859">
                <a:tc>
                  <a:txBody>
                    <a:bodyPr/>
                    <a:lstStyle/>
                    <a:p>
                      <a:pPr algn="l" fontAlgn="b"/>
                      <a:r>
                        <a:rPr lang="en-US" sz="800" b="0" i="0" u="none" strike="noStrike">
                          <a:solidFill>
                            <a:srgbClr val="000000"/>
                          </a:solidFill>
                          <a:effectLst/>
                          <a:latin typeface="Calibri" panose="020F0502020204030204" pitchFamily="34" charset="0"/>
                        </a:rPr>
                        <a:t>1,1,1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1, 1, 1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580.12</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E7B"/>
                    </a:solidFill>
                  </a:tcPr>
                </a:tc>
                <a:tc>
                  <a:txBody>
                    <a:bodyPr/>
                    <a:lstStyle/>
                    <a:p>
                      <a:pPr algn="r" fontAlgn="b"/>
                      <a:r>
                        <a:rPr lang="en-US" sz="800" b="0" i="0" u="none" strike="noStrike">
                          <a:solidFill>
                            <a:srgbClr val="000000"/>
                          </a:solidFill>
                          <a:effectLst/>
                          <a:latin typeface="Calibri" panose="020F0502020204030204" pitchFamily="34" charset="0"/>
                        </a:rPr>
                        <a:t>0.024</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1.30E-05</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0.868977</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800" b="0" i="0" u="none" strike="noStrike">
                          <a:solidFill>
                            <a:srgbClr val="9C0006"/>
                          </a:solidFill>
                          <a:effectLst/>
                          <a:latin typeface="Calibri" panose="020F0502020204030204" pitchFamily="34" charset="0"/>
                        </a:rPr>
                        <a:t>0.0555</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30320739"/>
                  </a:ext>
                </a:extLst>
              </a:tr>
              <a:tr h="171859">
                <a:tc>
                  <a:txBody>
                    <a:bodyPr/>
                    <a:lstStyle/>
                    <a:p>
                      <a:pPr algn="l" fontAlgn="b"/>
                      <a:r>
                        <a:rPr lang="en-US" sz="800" b="0" i="0" u="none" strike="noStrike">
                          <a:solidFill>
                            <a:srgbClr val="000000"/>
                          </a:solidFill>
                          <a:effectLst/>
                          <a:latin typeface="Calibri" panose="020F0502020204030204" pitchFamily="34" charset="0"/>
                        </a:rPr>
                        <a:t>0,1,0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0,1,0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587.81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27B"/>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55550234"/>
                  </a:ext>
                </a:extLst>
              </a:tr>
              <a:tr h="171859">
                <a:tc>
                  <a:txBody>
                    <a:bodyPr/>
                    <a:lstStyle/>
                    <a:p>
                      <a:pPr algn="l" fontAlgn="b"/>
                      <a:r>
                        <a:rPr lang="en-US" sz="800" b="0" i="0" u="none" strike="noStrike">
                          <a:solidFill>
                            <a:srgbClr val="000000"/>
                          </a:solidFill>
                          <a:effectLst/>
                          <a:latin typeface="Calibri" panose="020F0502020204030204" pitchFamily="34" charset="0"/>
                        </a:rPr>
                        <a:t>1,1,1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0,1,0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588.63</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27B"/>
                    </a:solidFill>
                  </a:tcPr>
                </a:tc>
                <a:tc>
                  <a:txBody>
                    <a:bodyPr/>
                    <a:lstStyle/>
                    <a:p>
                      <a:pPr algn="r" fontAlgn="b"/>
                      <a:r>
                        <a:rPr lang="en-US" sz="800" b="0" i="0" u="none" strike="noStrike">
                          <a:solidFill>
                            <a:srgbClr val="9C0006"/>
                          </a:solidFill>
                          <a:effectLst/>
                          <a:latin typeface="Calibri" panose="020F0502020204030204" pitchFamily="34" charset="0"/>
                        </a:rPr>
                        <a:t>0.944</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4.90E-01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33852220"/>
                  </a:ext>
                </a:extLst>
              </a:tr>
              <a:tr h="171859">
                <a:tc>
                  <a:txBody>
                    <a:bodyPr/>
                    <a:lstStyle/>
                    <a:p>
                      <a:pPr algn="l" fontAlgn="b"/>
                      <a:r>
                        <a:rPr lang="en-US" sz="800" b="1" i="0" u="none" strike="noStrike">
                          <a:solidFill>
                            <a:srgbClr val="000000"/>
                          </a:solidFill>
                          <a:effectLst/>
                          <a:latin typeface="Calibri" panose="020F0502020204030204" pitchFamily="34" charset="0"/>
                        </a:rPr>
                        <a:t>1,0,0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Calibri" panose="020F0502020204030204" pitchFamily="34" charset="0"/>
                        </a:rPr>
                        <a:t>0,1,1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Calibri" panose="020F0502020204030204" pitchFamily="34" charset="0"/>
                        </a:rPr>
                        <a:t>595.03</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57C"/>
                    </a:solidFill>
                  </a:tcPr>
                </a:tc>
                <a:tc>
                  <a:txBody>
                    <a:bodyPr/>
                    <a:lstStyle/>
                    <a:p>
                      <a:pPr algn="r" fontAlgn="b"/>
                      <a:r>
                        <a:rPr lang="en-US" sz="800" b="1" i="0" u="none" strike="noStrike">
                          <a:solidFill>
                            <a:srgbClr val="000000"/>
                          </a:solidFill>
                          <a:effectLst/>
                          <a:latin typeface="Calibri" panose="020F0502020204030204" pitchFamily="34" charset="0"/>
                        </a:rPr>
                        <a:t>3.20E-05</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Calibri" panose="020F0502020204030204" pitchFamily="34" charset="0"/>
                        </a:rPr>
                        <a:t>3.80E-02</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65180735"/>
                  </a:ext>
                </a:extLst>
              </a:tr>
              <a:tr h="171859">
                <a:tc>
                  <a:txBody>
                    <a:bodyPr/>
                    <a:lstStyle/>
                    <a:p>
                      <a:pPr algn="l" fontAlgn="b"/>
                      <a:r>
                        <a:rPr lang="en-US" sz="800" b="0" i="0" u="none" strike="noStrike">
                          <a:solidFill>
                            <a:srgbClr val="000000"/>
                          </a:solidFill>
                          <a:effectLst/>
                          <a:latin typeface="Calibri" panose="020F0502020204030204" pitchFamily="34" charset="0"/>
                        </a:rPr>
                        <a:t>2,0,1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0,1,1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598.34</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77C"/>
                    </a:solidFill>
                  </a:tcPr>
                </a:tc>
                <a:tc>
                  <a:txBody>
                    <a:bodyPr/>
                    <a:lstStyle/>
                    <a:p>
                      <a:pPr algn="r" fontAlgn="b"/>
                      <a:r>
                        <a:rPr lang="en-US" sz="800" b="0" i="0" u="none" strike="noStrike">
                          <a:solidFill>
                            <a:srgbClr val="000000"/>
                          </a:solidFill>
                          <a:effectLst/>
                          <a:latin typeface="Calibri" panose="020F0502020204030204" pitchFamily="34" charset="0"/>
                        </a:rPr>
                        <a:t>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3.73E-05</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1.36E-02</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70600519"/>
                  </a:ext>
                </a:extLst>
              </a:tr>
              <a:tr h="171859">
                <a:tc>
                  <a:txBody>
                    <a:bodyPr/>
                    <a:lstStyle/>
                    <a:p>
                      <a:pPr algn="l" fontAlgn="b"/>
                      <a:r>
                        <a:rPr lang="en-US" sz="800" b="0" i="0" u="none" strike="noStrike">
                          <a:solidFill>
                            <a:srgbClr val="000000"/>
                          </a:solidFill>
                          <a:effectLst/>
                          <a:latin typeface="Calibri" panose="020F0502020204030204" pitchFamily="34" charset="0"/>
                        </a:rPr>
                        <a:t>1,0,0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1,0,1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674.74</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800" b="0" i="0" u="none" strike="noStrike">
                          <a:solidFill>
                            <a:srgbClr val="000000"/>
                          </a:solidFill>
                          <a:effectLst/>
                          <a:latin typeface="Calibri" panose="020F0502020204030204" pitchFamily="34" charset="0"/>
                        </a:rPr>
                        <a:t>0.0001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2.42E-01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800" b="0" i="0" u="none" strike="noStrike">
                          <a:solidFill>
                            <a:srgbClr val="9C0006"/>
                          </a:solidFill>
                          <a:effectLst/>
                          <a:latin typeface="Calibri" panose="020F0502020204030204" pitchFamily="34" charset="0"/>
                        </a:rPr>
                        <a:t>0.1926</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 xmlns:a16="http://schemas.microsoft.com/office/drawing/2014/main" val="981390964"/>
                  </a:ext>
                </a:extLst>
              </a:tr>
              <a:tr h="171859">
                <a:tc>
                  <a:txBody>
                    <a:bodyPr/>
                    <a:lstStyle/>
                    <a:p>
                      <a:pPr algn="l" fontAlgn="b"/>
                      <a:r>
                        <a:rPr lang="en-US" sz="800" b="0" i="0" u="none" strike="noStrike">
                          <a:solidFill>
                            <a:srgbClr val="000000"/>
                          </a:solidFill>
                          <a:effectLst/>
                          <a:latin typeface="Calibri" panose="020F0502020204030204" pitchFamily="34" charset="0"/>
                        </a:rPr>
                        <a:t>1,0,1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1,0,1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676.73</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800" b="0" i="0" u="none" strike="noStrike">
                          <a:solidFill>
                            <a:srgbClr val="000000"/>
                          </a:solidFill>
                          <a:effectLst/>
                          <a:latin typeface="Calibri" panose="020F0502020204030204" pitchFamily="34" charset="0"/>
                        </a:rPr>
                        <a:t>0.026</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9.26E-01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1.75E-01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800" b="0" i="0" u="none" strike="noStrike">
                          <a:solidFill>
                            <a:srgbClr val="9C0006"/>
                          </a:solidFill>
                          <a:effectLst/>
                          <a:latin typeface="Calibri" panose="020F0502020204030204" pitchFamily="34" charset="0"/>
                        </a:rPr>
                        <a:t>0.195</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 xmlns:a16="http://schemas.microsoft.com/office/drawing/2014/main" val="2693174224"/>
                  </a:ext>
                </a:extLst>
              </a:tr>
              <a:tr h="171859">
                <a:tc>
                  <a:txBody>
                    <a:bodyPr/>
                    <a:lstStyle/>
                    <a:p>
                      <a:pPr algn="l" fontAlgn="b"/>
                      <a:r>
                        <a:rPr lang="en-US" sz="800" b="0" i="0" u="none" strike="noStrike">
                          <a:solidFill>
                            <a:srgbClr val="000000"/>
                          </a:solidFill>
                          <a:effectLst/>
                          <a:latin typeface="Calibri" panose="020F0502020204030204" pitchFamily="34" charset="0"/>
                        </a:rPr>
                        <a:t>2,0,2</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1,0,1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677.66</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800" b="0" i="0" u="none" strike="noStrike">
                          <a:solidFill>
                            <a:srgbClr val="000000"/>
                          </a:solidFill>
                          <a:effectLst/>
                          <a:latin typeface="Calibri" panose="020F0502020204030204" pitchFamily="34" charset="0"/>
                        </a:rPr>
                        <a:t>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1.62E-12</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5.85E-10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0.00E+00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8.00E-04</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4.40E-02</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65515730"/>
                  </a:ext>
                </a:extLst>
              </a:tr>
              <a:tr h="171859">
                <a:tc>
                  <a:txBody>
                    <a:bodyPr/>
                    <a:lstStyle/>
                    <a:p>
                      <a:pPr algn="l" fontAlgn="b"/>
                      <a:r>
                        <a:rPr lang="en-US" sz="800" b="0" i="0" u="none" strike="noStrike">
                          <a:solidFill>
                            <a:srgbClr val="000000"/>
                          </a:solidFill>
                          <a:effectLst/>
                          <a:latin typeface="Calibri" panose="020F0502020204030204" pitchFamily="34" charset="0"/>
                        </a:rPr>
                        <a:t>1,0,0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1,0,0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686.46</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r" fontAlgn="b"/>
                      <a:r>
                        <a:rPr lang="en-US" sz="800" b="0" i="0" u="none" strike="noStrike">
                          <a:solidFill>
                            <a:srgbClr val="000000"/>
                          </a:solidFill>
                          <a:effectLst/>
                          <a:latin typeface="Calibri" panose="020F0502020204030204" pitchFamily="34" charset="0"/>
                        </a:rPr>
                        <a:t>1.34E-06</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9C0006"/>
                          </a:solidFill>
                          <a:effectLst/>
                          <a:latin typeface="Calibri" panose="020F0502020204030204" pitchFamily="34" charset="0"/>
                        </a:rPr>
                        <a:t>0.336</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 xmlns:a16="http://schemas.microsoft.com/office/drawing/2014/main" val="3896499185"/>
                  </a:ext>
                </a:extLst>
              </a:tr>
              <a:tr h="171859">
                <a:tc>
                  <a:txBody>
                    <a:bodyPr/>
                    <a:lstStyle/>
                    <a:p>
                      <a:pPr algn="l" fontAlgn="b"/>
                      <a:r>
                        <a:rPr lang="en-US" sz="800" b="0" i="0" u="none" strike="noStrike">
                          <a:solidFill>
                            <a:srgbClr val="000000"/>
                          </a:solidFill>
                          <a:effectLst/>
                          <a:latin typeface="Calibri" panose="020F0502020204030204" pitchFamily="34" charset="0"/>
                        </a:rPr>
                        <a:t>1,1,1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0,0,1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747.06</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571"/>
                    </a:solidFill>
                  </a:tcPr>
                </a:tc>
                <a:tc>
                  <a:txBody>
                    <a:bodyPr/>
                    <a:lstStyle/>
                    <a:p>
                      <a:pPr algn="r" fontAlgn="b"/>
                      <a:r>
                        <a:rPr lang="en-US" sz="800" b="0" i="0" u="none" strike="noStrike">
                          <a:solidFill>
                            <a:srgbClr val="000000"/>
                          </a:solidFill>
                          <a:effectLst/>
                          <a:latin typeface="Calibri" panose="020F0502020204030204" pitchFamily="34" charset="0"/>
                        </a:rPr>
                        <a:t>0.018</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1.14E-12</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4.28E-13</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84264571"/>
                  </a:ext>
                </a:extLst>
              </a:tr>
              <a:tr h="171859">
                <a:tc>
                  <a:txBody>
                    <a:bodyPr/>
                    <a:lstStyle/>
                    <a:p>
                      <a:pPr algn="l" fontAlgn="b"/>
                      <a:r>
                        <a:rPr lang="en-US" sz="800" b="0" i="0" u="none" strike="noStrike">
                          <a:solidFill>
                            <a:srgbClr val="000000"/>
                          </a:solidFill>
                          <a:effectLst/>
                          <a:latin typeface="Calibri" panose="020F0502020204030204" pitchFamily="34" charset="0"/>
                        </a:rPr>
                        <a:t>0,0,1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0,0,1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763.06</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6F6C"/>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1.95E-05</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7.07E-13</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85979424"/>
                  </a:ext>
                </a:extLst>
              </a:tr>
              <a:tr h="171859">
                <a:tc>
                  <a:txBody>
                    <a:bodyPr/>
                    <a:lstStyle/>
                    <a:p>
                      <a:pPr algn="l" fontAlgn="b"/>
                      <a:r>
                        <a:rPr lang="en-US" sz="800" b="0" i="0" u="none" strike="noStrike">
                          <a:solidFill>
                            <a:srgbClr val="000000"/>
                          </a:solidFill>
                          <a:effectLst/>
                          <a:latin typeface="Calibri" panose="020F0502020204030204" pitchFamily="34" charset="0"/>
                        </a:rPr>
                        <a:t>1,0,1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0,0,1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764.26</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6D6C"/>
                    </a:solidFill>
                  </a:tcPr>
                </a:tc>
                <a:tc>
                  <a:txBody>
                    <a:bodyPr/>
                    <a:lstStyle/>
                    <a:p>
                      <a:pPr algn="r" fontAlgn="b"/>
                      <a:r>
                        <a:rPr lang="en-US" sz="800" b="0" i="0" u="none" strike="noStrike">
                          <a:solidFill>
                            <a:srgbClr val="9C0006"/>
                          </a:solidFill>
                          <a:effectLst/>
                          <a:latin typeface="Calibri" panose="020F0502020204030204" pitchFamily="34" charset="0"/>
                        </a:rPr>
                        <a:t>0.3329</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0.016</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7.50E-13</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1174683"/>
                  </a:ext>
                </a:extLst>
              </a:tr>
              <a:tr h="171859">
                <a:tc>
                  <a:txBody>
                    <a:bodyPr/>
                    <a:lstStyle/>
                    <a:p>
                      <a:pPr algn="l" fontAlgn="b"/>
                      <a:r>
                        <a:rPr lang="en-US" sz="800" b="0" i="0" u="none" strike="noStrike">
                          <a:solidFill>
                            <a:srgbClr val="000000"/>
                          </a:solidFill>
                          <a:effectLst/>
                          <a:latin typeface="Calibri" panose="020F0502020204030204" pitchFamily="34" charset="0"/>
                        </a:rPr>
                        <a:t>1,0,0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0,0,1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766.71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800" b="0" i="0" u="none" strike="noStrike">
                          <a:solidFill>
                            <a:srgbClr val="000000"/>
                          </a:solidFill>
                          <a:effectLst/>
                          <a:latin typeface="Calibri" panose="020F0502020204030204" pitchFamily="34" charset="0"/>
                        </a:rPr>
                        <a:t>0.011</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4.28E-13</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5400" marR="5400" marT="54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41566136"/>
                  </a:ext>
                </a:extLst>
              </a:tr>
            </a:tbl>
          </a:graphicData>
        </a:graphic>
      </p:graphicFrame>
      <p:sp>
        <p:nvSpPr>
          <p:cNvPr id="3" name="TextBox 2"/>
          <p:cNvSpPr txBox="1"/>
          <p:nvPr/>
        </p:nvSpPr>
        <p:spPr>
          <a:xfrm>
            <a:off x="2998760" y="5275648"/>
            <a:ext cx="5974772" cy="923330"/>
          </a:xfrm>
          <a:prstGeom prst="rect">
            <a:avLst/>
          </a:prstGeom>
          <a:noFill/>
        </p:spPr>
        <p:txBody>
          <a:bodyPr wrap="square" rtlCol="0">
            <a:spAutoFit/>
          </a:bodyPr>
          <a:lstStyle/>
          <a:p>
            <a:pPr algn="ctr"/>
            <a:r>
              <a:rPr lang="en-US" dirty="0">
                <a:solidFill>
                  <a:srgbClr val="FF0000"/>
                </a:solidFill>
                <a:latin typeface="Calibri" panose="020F0502020204030204" pitchFamily="34" charset="0"/>
              </a:rPr>
              <a:t>Determine an initial model, test for variable significance, and rank based on chosen comparative criterion.</a:t>
            </a:r>
          </a:p>
          <a:p>
            <a:endParaRPr lang="en-US" dirty="0"/>
          </a:p>
        </p:txBody>
      </p:sp>
      <p:sp>
        <p:nvSpPr>
          <p:cNvPr id="8" name="Title 1"/>
          <p:cNvSpPr txBox="1">
            <a:spLocks/>
          </p:cNvSpPr>
          <p:nvPr/>
        </p:nvSpPr>
        <p:spPr>
          <a:xfrm>
            <a:off x="2155650" y="1491421"/>
            <a:ext cx="7729728" cy="673610"/>
          </a:xfrm>
          <a:prstGeom prst="rect">
            <a:avLst/>
          </a:prstGeom>
          <a:ln w="1905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latin typeface="Calibri" panose="020F0502020204030204" pitchFamily="34" charset="0"/>
              </a:rPr>
              <a:t>EXAMPLE</a:t>
            </a:r>
            <a:endParaRPr lang="en-US" sz="3600" dirty="0">
              <a:latin typeface="Calibri" panose="020F0502020204030204" pitchFamily="34" charset="0"/>
            </a:endParaRPr>
          </a:p>
        </p:txBody>
      </p:sp>
    </p:spTree>
    <p:extLst>
      <p:ext uri="{BB962C8B-B14F-4D97-AF65-F5344CB8AC3E}">
        <p14:creationId xmlns:p14="http://schemas.microsoft.com/office/powerpoint/2010/main" val="8397807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680" y="1551095"/>
            <a:ext cx="7551419" cy="763842"/>
          </a:xfrm>
          <a:ln w="19050">
            <a:solidFill>
              <a:schemeClr val="tx1"/>
            </a:solidFill>
          </a:ln>
        </p:spPr>
        <p:txBody>
          <a:bodyPr>
            <a:normAutofit/>
          </a:bodyPr>
          <a:lstStyle/>
          <a:p>
            <a:pPr algn="ctr"/>
            <a:r>
              <a:rPr lang="en-US" sz="3200" smtClean="0">
                <a:latin typeface="Calibri" panose="020F0502020204030204" pitchFamily="34" charset="0"/>
              </a:rPr>
              <a:t>MODEL PERFORMANCE</a:t>
            </a:r>
            <a:endParaRPr lang="en-US" sz="3200"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89" y="292262"/>
            <a:ext cx="3813048" cy="1097280"/>
          </a:xfrm>
          <a:prstGeom prst="rect">
            <a:avLst/>
          </a:prstGeom>
        </p:spPr>
      </p:pic>
      <p:graphicFrame>
        <p:nvGraphicFramePr>
          <p:cNvPr id="6" name="Chart 5"/>
          <p:cNvGraphicFramePr>
            <a:graphicFrameLocks/>
          </p:cNvGraphicFramePr>
          <p:nvPr>
            <p:extLst/>
          </p:nvPr>
        </p:nvGraphicFramePr>
        <p:xfrm>
          <a:off x="2330680" y="2626664"/>
          <a:ext cx="7551419" cy="35767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37619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551095"/>
            <a:ext cx="7729728" cy="763842"/>
          </a:xfrm>
          <a:ln w="19050">
            <a:solidFill>
              <a:schemeClr val="tx1"/>
            </a:solidFill>
          </a:ln>
        </p:spPr>
        <p:txBody>
          <a:bodyPr>
            <a:normAutofit/>
          </a:bodyPr>
          <a:lstStyle/>
          <a:p>
            <a:pPr algn="ctr"/>
            <a:r>
              <a:rPr lang="en-US" sz="3200" smtClean="0">
                <a:latin typeface="Calibri" panose="020F0502020204030204" pitchFamily="34" charset="0"/>
              </a:rPr>
              <a:t>CONTACT INFORMATION</a:t>
            </a:r>
            <a:endParaRPr lang="en-US" sz="3200"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89" y="292262"/>
            <a:ext cx="3813048" cy="1097280"/>
          </a:xfrm>
          <a:prstGeom prst="rect">
            <a:avLst/>
          </a:prstGeom>
        </p:spPr>
      </p:pic>
      <p:sp>
        <p:nvSpPr>
          <p:cNvPr id="3" name="TextBox 2"/>
          <p:cNvSpPr txBox="1"/>
          <p:nvPr/>
        </p:nvSpPr>
        <p:spPr>
          <a:xfrm>
            <a:off x="1631372" y="2888673"/>
            <a:ext cx="8749145" cy="1477328"/>
          </a:xfrm>
          <a:prstGeom prst="rect">
            <a:avLst/>
          </a:prstGeom>
          <a:noFill/>
        </p:spPr>
        <p:txBody>
          <a:bodyPr wrap="square" rtlCol="0">
            <a:spAutoFit/>
          </a:bodyPr>
          <a:lstStyle/>
          <a:p>
            <a:pPr algn="ctr"/>
            <a:r>
              <a:rPr lang="en-US" dirty="0" smtClean="0">
                <a:latin typeface="Calibri" panose="020F0502020204030204" pitchFamily="34" charset="0"/>
              </a:rPr>
              <a:t>A Data Template and Code is available.  Please contact Danielle Barnes.</a:t>
            </a:r>
          </a:p>
          <a:p>
            <a:pPr algn="ctr"/>
            <a:endParaRPr lang="en-US" dirty="0" smtClean="0">
              <a:latin typeface="Calibri" panose="020F0502020204030204" pitchFamily="34" charset="0"/>
            </a:endParaRPr>
          </a:p>
          <a:p>
            <a:pPr algn="ctr"/>
            <a:r>
              <a:rPr lang="en-US" dirty="0" smtClean="0">
                <a:latin typeface="Calibri" panose="020F0502020204030204" pitchFamily="34" charset="0"/>
              </a:rPr>
              <a:t>Phone: 517.483.1506</a:t>
            </a:r>
          </a:p>
          <a:p>
            <a:pPr algn="ctr"/>
            <a:endParaRPr lang="en-US" dirty="0" smtClean="0">
              <a:latin typeface="Calibri" panose="020F0502020204030204" pitchFamily="34" charset="0"/>
            </a:endParaRPr>
          </a:p>
          <a:p>
            <a:pPr algn="ctr"/>
            <a:r>
              <a:rPr lang="en-US" dirty="0" smtClean="0">
                <a:latin typeface="Calibri" panose="020F0502020204030204" pitchFamily="34" charset="0"/>
              </a:rPr>
              <a:t>Email: barne61@lcc.edu</a:t>
            </a:r>
            <a:endParaRPr lang="en-US" dirty="0">
              <a:latin typeface="Calibri" panose="020F0502020204030204" pitchFamily="34" charset="0"/>
            </a:endParaRPr>
          </a:p>
        </p:txBody>
      </p:sp>
    </p:spTree>
    <p:extLst>
      <p:ext uri="{BB962C8B-B14F-4D97-AF65-F5344CB8AC3E}">
        <p14:creationId xmlns:p14="http://schemas.microsoft.com/office/powerpoint/2010/main" val="7747573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1500" y="2689225"/>
            <a:ext cx="9144000" cy="2974975"/>
          </a:xfrm>
        </p:spPr>
        <p:txBody>
          <a:bodyPr>
            <a:normAutofit/>
          </a:bodyPr>
          <a:lstStyle/>
          <a:p>
            <a:pPr marL="0" indent="0">
              <a:buNone/>
            </a:pPr>
            <a:r>
              <a:rPr lang="en-US" sz="1700" dirty="0" smtClean="0">
                <a:latin typeface="Calibri" panose="020F0502020204030204" pitchFamily="34" charset="0"/>
              </a:rPr>
              <a:t>Stationary: No predictable trend patterns (model assumption)</a:t>
            </a:r>
          </a:p>
          <a:p>
            <a:pPr marL="0" indent="0">
              <a:buNone/>
            </a:pPr>
            <a:r>
              <a:rPr lang="en-US" sz="1700" dirty="0" smtClean="0">
                <a:latin typeface="Calibri" panose="020F0502020204030204" pitchFamily="34" charset="0"/>
              </a:rPr>
              <a:t>Seasonality: No predictable patterns based on season</a:t>
            </a:r>
          </a:p>
          <a:p>
            <a:pPr marL="0" indent="0">
              <a:buNone/>
            </a:pPr>
            <a:r>
              <a:rPr lang="en-US" sz="1700" dirty="0" smtClean="0">
                <a:latin typeface="Calibri" panose="020F0502020204030204" pitchFamily="34" charset="0"/>
              </a:rPr>
              <a:t>Autoregressive: Future values of the variable are dependent on past values of the variable</a:t>
            </a:r>
          </a:p>
          <a:p>
            <a:pPr marL="0" indent="0">
              <a:buNone/>
            </a:pPr>
            <a:r>
              <a:rPr lang="en-US" sz="1700" dirty="0" smtClean="0">
                <a:latin typeface="Calibri" panose="020F0502020204030204" pitchFamily="34" charset="0"/>
              </a:rPr>
              <a:t>Differences: Compute the changes in observations (this can be seasonal or non-seasonal)</a:t>
            </a:r>
            <a:r>
              <a:rPr lang="en-US" sz="1700" baseline="30000" dirty="0">
                <a:latin typeface="Calibri" panose="020F0502020204030204" pitchFamily="34" charset="0"/>
              </a:rPr>
              <a:t> </a:t>
            </a:r>
            <a:endParaRPr lang="en-US" sz="1700" dirty="0" smtClean="0">
              <a:latin typeface="Calibri" panose="020F0502020204030204" pitchFamily="34" charset="0"/>
            </a:endParaRPr>
          </a:p>
          <a:p>
            <a:pPr marL="0" indent="0">
              <a:buNone/>
            </a:pPr>
            <a:r>
              <a:rPr lang="en-US" sz="1700" dirty="0" smtClean="0">
                <a:latin typeface="Calibri" panose="020F0502020204030204" pitchFamily="34" charset="0"/>
              </a:rPr>
              <a:t>Moving Average: Future values of the variable are dependent on past forecast errors</a:t>
            </a:r>
          </a:p>
          <a:p>
            <a:pPr marL="0" indent="0">
              <a:buNone/>
            </a:pPr>
            <a:r>
              <a:rPr lang="en-US" sz="1700" dirty="0" err="1" smtClean="0">
                <a:latin typeface="Calibri" panose="020F0502020204030204" pitchFamily="34" charset="0"/>
              </a:rPr>
              <a:t>Akaike</a:t>
            </a:r>
            <a:r>
              <a:rPr lang="en-US" sz="1700" dirty="0" smtClean="0">
                <a:latin typeface="Calibri" panose="020F0502020204030204" pitchFamily="34" charset="0"/>
              </a:rPr>
              <a:t> Information Criterion (AIC): A way to compare different models – we look for the minimum value</a:t>
            </a:r>
            <a:endParaRPr lang="en-US" sz="1700" dirty="0">
              <a:latin typeface="Calibri" panose="020F0502020204030204" pitchFamily="34" charset="0"/>
            </a:endParaRPr>
          </a:p>
          <a:p>
            <a:pPr marL="0" indent="0" algn="ctr">
              <a:buNone/>
            </a:pPr>
            <a:r>
              <a:rPr lang="en-US" sz="1400" dirty="0">
                <a:latin typeface="Calibri" panose="020F0502020204030204" pitchFamily="34" charset="0"/>
              </a:rPr>
              <a:t>Hyndman, R.J. and </a:t>
            </a:r>
            <a:r>
              <a:rPr lang="en-US" sz="1400" dirty="0" err="1">
                <a:latin typeface="Calibri" panose="020F0502020204030204" pitchFamily="34" charset="0"/>
              </a:rPr>
              <a:t>Athanasopoulos</a:t>
            </a:r>
            <a:r>
              <a:rPr lang="en-US" sz="1400" dirty="0">
                <a:latin typeface="Calibri" panose="020F0502020204030204" pitchFamily="34" charset="0"/>
              </a:rPr>
              <a:t>, G. (2013) Forecasting: principles and practice. </a:t>
            </a:r>
            <a:r>
              <a:rPr lang="en-US" sz="1400" dirty="0" err="1">
                <a:latin typeface="Calibri" panose="020F0502020204030204" pitchFamily="34" charset="0"/>
              </a:rPr>
              <a:t>OTexts</a:t>
            </a:r>
            <a:r>
              <a:rPr lang="en-US" sz="1400" dirty="0">
                <a:latin typeface="Calibri" panose="020F0502020204030204" pitchFamily="34" charset="0"/>
              </a:rPr>
              <a:t>: Melbourne, Australia. https://</a:t>
            </a:r>
            <a:r>
              <a:rPr lang="en-US" sz="1400" dirty="0" smtClean="0">
                <a:latin typeface="Calibri" panose="020F0502020204030204" pitchFamily="34" charset="0"/>
              </a:rPr>
              <a:t>www.otexts.org/fpp. Accessed </a:t>
            </a:r>
            <a:r>
              <a:rPr lang="en-US" sz="1400" dirty="0">
                <a:latin typeface="Calibri" panose="020F0502020204030204" pitchFamily="34" charset="0"/>
              </a:rPr>
              <a:t>on </a:t>
            </a:r>
            <a:r>
              <a:rPr lang="en-US" sz="1400" dirty="0" smtClean="0">
                <a:latin typeface="Calibri" panose="020F0502020204030204" pitchFamily="34" charset="0"/>
              </a:rPr>
              <a:t>7/27/2016.</a:t>
            </a:r>
          </a:p>
          <a:p>
            <a:pPr marL="0" indent="0" algn="ctr">
              <a:buNone/>
            </a:pPr>
            <a:endParaRPr lang="en-US" sz="1400" dirty="0">
              <a:latin typeface="Calibri" panose="020F0502020204030204" pitchFamily="34" charset="0"/>
            </a:endParaRPr>
          </a:p>
          <a:p>
            <a:pPr marL="0" indent="0" algn="ctr">
              <a:buNone/>
            </a:pPr>
            <a:endParaRPr lang="en-US" sz="1400" dirty="0" smtClean="0">
              <a:latin typeface="Calibri" panose="020F0502020204030204" pitchFamily="34" charset="0"/>
            </a:endParaRPr>
          </a:p>
          <a:p>
            <a:pPr marL="0" indent="0">
              <a:buNone/>
            </a:pPr>
            <a:endParaRPr lang="en-US" dirty="0">
              <a:latin typeface="Calibri" panose="020F0502020204030204" pitchFamily="34" charset="0"/>
            </a:endParaRPr>
          </a:p>
          <a:p>
            <a:pPr marL="0" indent="0">
              <a:buNone/>
            </a:pPr>
            <a:endParaRPr lang="en-US"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89" y="292262"/>
            <a:ext cx="3813048" cy="1097280"/>
          </a:xfrm>
          <a:prstGeom prst="rect">
            <a:avLst/>
          </a:prstGeom>
        </p:spPr>
      </p:pic>
      <p:sp>
        <p:nvSpPr>
          <p:cNvPr id="6" name="Title 1"/>
          <p:cNvSpPr>
            <a:spLocks noGrp="1"/>
          </p:cNvSpPr>
          <p:nvPr>
            <p:ph type="title"/>
          </p:nvPr>
        </p:nvSpPr>
        <p:spPr>
          <a:xfrm>
            <a:off x="2231136" y="1551095"/>
            <a:ext cx="7729728" cy="763842"/>
          </a:xfrm>
          <a:ln w="19050">
            <a:solidFill>
              <a:schemeClr val="tx1"/>
            </a:solidFill>
          </a:ln>
        </p:spPr>
        <p:txBody>
          <a:bodyPr>
            <a:normAutofit/>
          </a:bodyPr>
          <a:lstStyle/>
          <a:p>
            <a:pPr algn="ctr"/>
            <a:r>
              <a:rPr lang="en-US" sz="3200" dirty="0" smtClean="0">
                <a:latin typeface="Calibri" panose="020F0502020204030204" pitchFamily="34" charset="0"/>
              </a:rPr>
              <a:t>ARIMA CONCEPTS</a:t>
            </a:r>
            <a:endParaRPr lang="en-US" sz="3200" dirty="0">
              <a:latin typeface="Calibri" panose="020F0502020204030204" pitchFamily="34" charset="0"/>
            </a:endParaRPr>
          </a:p>
        </p:txBody>
      </p:sp>
    </p:spTree>
    <p:extLst>
      <p:ext uri="{BB962C8B-B14F-4D97-AF65-F5344CB8AC3E}">
        <p14:creationId xmlns:p14="http://schemas.microsoft.com/office/powerpoint/2010/main" val="19404347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3172" y="2581483"/>
            <a:ext cx="8006373" cy="3347977"/>
          </a:xfrm>
        </p:spPr>
        <p:txBody>
          <a:bodyPr>
            <a:normAutofit fontScale="85000" lnSpcReduction="10000"/>
          </a:bodyPr>
          <a:lstStyle/>
          <a:p>
            <a:pPr marL="0" indent="0" algn="ctr">
              <a:buNone/>
            </a:pPr>
            <a:r>
              <a:rPr lang="en-US" sz="1900" dirty="0" smtClean="0">
                <a:latin typeface="Calibri" panose="020F0502020204030204" pitchFamily="34" charset="0"/>
              </a:rPr>
              <a:t>A seasonal ARIMA model is typically designated with the following notation:</a:t>
            </a:r>
            <a:endParaRPr lang="en-US" sz="1900" dirty="0">
              <a:latin typeface="Calibri" panose="020F0502020204030204" pitchFamily="34" charset="0"/>
            </a:endParaRPr>
          </a:p>
          <a:p>
            <a:pPr marL="0" indent="0" algn="ctr">
              <a:buNone/>
            </a:pPr>
            <a:r>
              <a:rPr lang="en-US" sz="1900" dirty="0" smtClean="0">
                <a:latin typeface="Calibri" panose="020F0502020204030204" pitchFamily="34" charset="0"/>
              </a:rPr>
              <a:t>ARIMA (p, d, q) x (P, D, Q)</a:t>
            </a:r>
          </a:p>
          <a:p>
            <a:pPr marL="0" indent="0" algn="ctr">
              <a:buNone/>
            </a:pPr>
            <a:r>
              <a:rPr lang="en-US" sz="1900" dirty="0">
                <a:latin typeface="Calibri" panose="020F0502020204030204" pitchFamily="34" charset="0"/>
              </a:rPr>
              <a:t>w</a:t>
            </a:r>
            <a:r>
              <a:rPr lang="en-US" sz="1900" dirty="0" smtClean="0">
                <a:latin typeface="Calibri" panose="020F0502020204030204" pitchFamily="34" charset="0"/>
              </a:rPr>
              <a:t>here p, d, q are the non-seasonal terms and P, D, Q are the seasonal terms and</a:t>
            </a:r>
            <a:endParaRPr lang="en-US" sz="1900" dirty="0">
              <a:latin typeface="Calibri" panose="020F0502020204030204" pitchFamily="34" charset="0"/>
            </a:endParaRPr>
          </a:p>
          <a:p>
            <a:pPr marL="0" indent="0" algn="ctr">
              <a:buNone/>
            </a:pPr>
            <a:r>
              <a:rPr lang="en-US" sz="1900" b="1" dirty="0" smtClean="0">
                <a:latin typeface="Calibri" panose="020F0502020204030204" pitchFamily="34" charset="0"/>
              </a:rPr>
              <a:t>p, P</a:t>
            </a:r>
            <a:r>
              <a:rPr lang="en-US" sz="1900" dirty="0" smtClean="0">
                <a:latin typeface="Calibri" panose="020F0502020204030204" pitchFamily="34" charset="0"/>
              </a:rPr>
              <a:t>: Autoregressive Terms</a:t>
            </a:r>
          </a:p>
          <a:p>
            <a:pPr marL="0" indent="0" algn="ctr">
              <a:buNone/>
            </a:pPr>
            <a:r>
              <a:rPr lang="en-US" sz="1900" b="1" dirty="0">
                <a:latin typeface="Calibri" panose="020F0502020204030204" pitchFamily="34" charset="0"/>
              </a:rPr>
              <a:t>d</a:t>
            </a:r>
            <a:r>
              <a:rPr lang="en-US" sz="1900" b="1" dirty="0" smtClean="0">
                <a:latin typeface="Calibri" panose="020F0502020204030204" pitchFamily="34" charset="0"/>
              </a:rPr>
              <a:t>, D</a:t>
            </a:r>
            <a:r>
              <a:rPr lang="en-US" sz="1900" dirty="0" smtClean="0">
                <a:latin typeface="Calibri" panose="020F0502020204030204" pitchFamily="34" charset="0"/>
              </a:rPr>
              <a:t>: Difference Terms</a:t>
            </a:r>
          </a:p>
          <a:p>
            <a:pPr marL="0" indent="0" algn="ctr">
              <a:buNone/>
            </a:pPr>
            <a:r>
              <a:rPr lang="en-US" sz="1900" b="1" dirty="0" err="1" smtClean="0">
                <a:latin typeface="Calibri" panose="020F0502020204030204" pitchFamily="34" charset="0"/>
              </a:rPr>
              <a:t>q,Q</a:t>
            </a:r>
            <a:r>
              <a:rPr lang="en-US" sz="1900" dirty="0" smtClean="0">
                <a:latin typeface="Calibri" panose="020F0502020204030204" pitchFamily="34" charset="0"/>
              </a:rPr>
              <a:t>: Moving Average Terms</a:t>
            </a:r>
            <a:endParaRPr lang="en-US" sz="1900" dirty="0">
              <a:latin typeface="Calibri" panose="020F0502020204030204" pitchFamily="34" charset="0"/>
            </a:endParaRPr>
          </a:p>
          <a:p>
            <a:pPr marL="0" indent="0" algn="ctr">
              <a:buNone/>
            </a:pPr>
            <a:r>
              <a:rPr lang="en-US" sz="1900" dirty="0" smtClean="0">
                <a:latin typeface="Calibri" panose="020F0502020204030204" pitchFamily="34" charset="0"/>
              </a:rPr>
              <a:t>An ARIMA (1, 0, 0) x (0, 1, 1) model would be a model that includes a non-seasonal autoregressive term, a seasonal differencing term, and a seasonal moving average term.</a:t>
            </a:r>
          </a:p>
          <a:p>
            <a:pPr marL="0" indent="0" algn="ctr">
              <a:buNone/>
            </a:pPr>
            <a:endParaRPr lang="en-US" dirty="0" smtClean="0">
              <a:latin typeface="Calibri" panose="020F0502020204030204" pitchFamily="34" charset="0"/>
            </a:endParaRPr>
          </a:p>
          <a:p>
            <a:pPr marL="0" indent="0" algn="ctr">
              <a:buNone/>
            </a:pPr>
            <a:r>
              <a:rPr lang="en-US" sz="1400" dirty="0" err="1" smtClean="0">
                <a:latin typeface="Calibri" panose="020F0502020204030204" pitchFamily="34" charset="0"/>
              </a:rPr>
              <a:t>Nau</a:t>
            </a:r>
            <a:r>
              <a:rPr lang="en-US" sz="1400" dirty="0" smtClean="0">
                <a:latin typeface="Calibri" panose="020F0502020204030204" pitchFamily="34" charset="0"/>
              </a:rPr>
              <a:t>, Robert (</a:t>
            </a:r>
            <a:r>
              <a:rPr lang="en-US" sz="1400" dirty="0">
                <a:latin typeface="Calibri" panose="020F0502020204030204" pitchFamily="34" charset="0"/>
              </a:rPr>
              <a:t>2016) Statistical </a:t>
            </a:r>
            <a:r>
              <a:rPr lang="en-US" sz="1400" dirty="0" smtClean="0">
                <a:latin typeface="Calibri" panose="020F0502020204030204" pitchFamily="34" charset="0"/>
              </a:rPr>
              <a:t>forecasting: notes </a:t>
            </a:r>
            <a:r>
              <a:rPr lang="en-US" sz="1400" dirty="0">
                <a:latin typeface="Calibri" panose="020F0502020204030204" pitchFamily="34" charset="0"/>
              </a:rPr>
              <a:t>on regression and time series </a:t>
            </a:r>
            <a:r>
              <a:rPr lang="en-US" sz="1400" dirty="0" smtClean="0">
                <a:latin typeface="Calibri" panose="020F0502020204030204" pitchFamily="34" charset="0"/>
              </a:rPr>
              <a:t>analysis </a:t>
            </a:r>
            <a:r>
              <a:rPr lang="en-US" sz="1400" dirty="0" smtClean="0">
                <a:latin typeface="Calibri" panose="020F0502020204030204" pitchFamily="34" charset="0"/>
                <a:hlinkClick r:id="rId2"/>
              </a:rPr>
              <a:t>http</a:t>
            </a:r>
            <a:r>
              <a:rPr lang="en-US" sz="1400" dirty="0">
                <a:latin typeface="Calibri" panose="020F0502020204030204" pitchFamily="34" charset="0"/>
                <a:hlinkClick r:id="rId2"/>
              </a:rPr>
              <a:t>://people.duke.edu/~</a:t>
            </a:r>
            <a:r>
              <a:rPr lang="en-US" sz="1400" dirty="0" smtClean="0">
                <a:latin typeface="Calibri" panose="020F0502020204030204" pitchFamily="34" charset="0"/>
                <a:hlinkClick r:id="rId2"/>
              </a:rPr>
              <a:t>rnau/411home.htm</a:t>
            </a:r>
            <a:r>
              <a:rPr lang="en-US" sz="1400" dirty="0" smtClean="0">
                <a:latin typeface="Calibri" panose="020F0502020204030204" pitchFamily="34" charset="0"/>
              </a:rPr>
              <a:t> Accessed on 7/27/2016</a:t>
            </a:r>
            <a:endParaRPr lang="en-US" sz="1400"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89" y="292262"/>
            <a:ext cx="3813048" cy="1097280"/>
          </a:xfrm>
          <a:prstGeom prst="rect">
            <a:avLst/>
          </a:prstGeom>
        </p:spPr>
      </p:pic>
      <p:sp>
        <p:nvSpPr>
          <p:cNvPr id="6" name="Title 1"/>
          <p:cNvSpPr>
            <a:spLocks noGrp="1"/>
          </p:cNvSpPr>
          <p:nvPr>
            <p:ph type="title"/>
          </p:nvPr>
        </p:nvSpPr>
        <p:spPr>
          <a:xfrm>
            <a:off x="2231136" y="1551095"/>
            <a:ext cx="7729728" cy="763842"/>
          </a:xfrm>
          <a:ln w="19050">
            <a:solidFill>
              <a:schemeClr val="tx1"/>
            </a:solidFill>
          </a:ln>
        </p:spPr>
        <p:txBody>
          <a:bodyPr>
            <a:normAutofit/>
          </a:bodyPr>
          <a:lstStyle/>
          <a:p>
            <a:pPr algn="ctr"/>
            <a:r>
              <a:rPr lang="en-US" sz="3200" dirty="0" smtClean="0">
                <a:latin typeface="Calibri" panose="020F0502020204030204" pitchFamily="34" charset="0"/>
              </a:rPr>
              <a:t>ARIMA MODEL OVERVIEW</a:t>
            </a:r>
            <a:endParaRPr lang="en-US" sz="3200" dirty="0">
              <a:latin typeface="Calibri" panose="020F0502020204030204" pitchFamily="34" charset="0"/>
            </a:endParaRPr>
          </a:p>
        </p:txBody>
      </p:sp>
    </p:spTree>
    <p:extLst>
      <p:ext uri="{BB962C8B-B14F-4D97-AF65-F5344CB8AC3E}">
        <p14:creationId xmlns:p14="http://schemas.microsoft.com/office/powerpoint/2010/main" val="1865866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9514" y="198033"/>
            <a:ext cx="11663335" cy="6466378"/>
          </a:xfrm>
          <a:prstGeom prst="rect">
            <a:avLst/>
          </a:prstGeom>
        </p:spPr>
      </p:pic>
    </p:spTree>
    <p:extLst>
      <p:ext uri="{BB962C8B-B14F-4D97-AF65-F5344CB8AC3E}">
        <p14:creationId xmlns:p14="http://schemas.microsoft.com/office/powerpoint/2010/main" val="4103447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073" y="1127125"/>
            <a:ext cx="3962399" cy="1422111"/>
          </a:xfrm>
        </p:spPr>
        <p:txBody>
          <a:bodyPr>
            <a:normAutofit fontScale="90000"/>
          </a:bodyPr>
          <a:lstStyle/>
          <a:p>
            <a:pPr algn="ctr"/>
            <a:r>
              <a:rPr lang="en-US" sz="3600" dirty="0" smtClean="0"/>
              <a:t>Thank you!</a:t>
            </a:r>
            <a:br>
              <a:rPr lang="en-US" sz="3600" dirty="0" smtClean="0"/>
            </a:br>
            <a:r>
              <a:rPr lang="en-US" sz="3600" dirty="0"/>
              <a:t/>
            </a:r>
            <a:br>
              <a:rPr lang="en-US" sz="3600" dirty="0"/>
            </a:br>
            <a:r>
              <a:rPr lang="en-US" sz="3600" dirty="0" smtClean="0"/>
              <a:t>Questions?</a:t>
            </a:r>
            <a:endParaRPr lang="en-US" sz="3600" dirty="0"/>
          </a:p>
        </p:txBody>
      </p:sp>
      <p:sp>
        <p:nvSpPr>
          <p:cNvPr id="4" name="TextBox 3"/>
          <p:cNvSpPr txBox="1"/>
          <p:nvPr/>
        </p:nvSpPr>
        <p:spPr>
          <a:xfrm>
            <a:off x="1122217" y="4447309"/>
            <a:ext cx="8589819" cy="2308324"/>
          </a:xfrm>
          <a:prstGeom prst="rect">
            <a:avLst/>
          </a:prstGeom>
          <a:noFill/>
        </p:spPr>
        <p:txBody>
          <a:bodyPr wrap="square" rtlCol="0">
            <a:spAutoFit/>
          </a:bodyPr>
          <a:lstStyle/>
          <a:p>
            <a:r>
              <a:rPr lang="en-US" dirty="0" smtClean="0"/>
              <a:t>Contacts:</a:t>
            </a:r>
          </a:p>
          <a:p>
            <a:endParaRPr lang="en-US" dirty="0" smtClean="0"/>
          </a:p>
          <a:p>
            <a:r>
              <a:rPr lang="en-US" dirty="0" smtClean="0"/>
              <a:t>Danielle Barnes	Lansing Community College 		</a:t>
            </a:r>
            <a:r>
              <a:rPr lang="en-US" u="sng" dirty="0" smtClean="0">
                <a:hlinkClick r:id="rId2"/>
              </a:rPr>
              <a:t>barne61@lcc.edu</a:t>
            </a:r>
            <a:endParaRPr lang="en-US" dirty="0" smtClean="0"/>
          </a:p>
          <a:p>
            <a:r>
              <a:rPr lang="en-US" dirty="0"/>
              <a:t>Jamie </a:t>
            </a:r>
            <a:r>
              <a:rPr lang="en-US" dirty="0" err="1"/>
              <a:t>DeLeeuw</a:t>
            </a:r>
            <a:r>
              <a:rPr lang="en-US" dirty="0"/>
              <a:t>	Monroe County Community College 	</a:t>
            </a:r>
            <a:r>
              <a:rPr lang="en-US" u="sng" dirty="0">
                <a:hlinkClick r:id="rId3"/>
              </a:rPr>
              <a:t>jdeleeuw@monroeccc.edu</a:t>
            </a:r>
            <a:r>
              <a:rPr lang="en-US" u="sng" dirty="0"/>
              <a:t> </a:t>
            </a:r>
            <a:endParaRPr lang="en-US" dirty="0"/>
          </a:p>
          <a:p>
            <a:r>
              <a:rPr lang="en-US" dirty="0" smtClean="0"/>
              <a:t>Bob Marsh</a:t>
            </a:r>
            <a:r>
              <a:rPr lang="en-US" dirty="0"/>
              <a:t>	North Central Michigan College 	</a:t>
            </a:r>
            <a:r>
              <a:rPr lang="en-US" dirty="0">
                <a:hlinkClick r:id="rId4"/>
              </a:rPr>
              <a:t>rmarsh@ncmich.edu</a:t>
            </a:r>
            <a:endParaRPr lang="en-US" dirty="0"/>
          </a:p>
          <a:p>
            <a:r>
              <a:rPr lang="en-US" dirty="0" smtClean="0"/>
              <a:t>Steve Sparling	Westshore Community College 	</a:t>
            </a:r>
            <a:r>
              <a:rPr lang="en-US" u="sng" dirty="0" smtClean="0">
                <a:hlinkClick r:id="rId5"/>
              </a:rPr>
              <a:t>ssparling@westshore.edu</a:t>
            </a:r>
            <a:r>
              <a:rPr lang="en-US" u="sng" dirty="0" smtClean="0"/>
              <a:t> </a:t>
            </a:r>
            <a:endParaRPr lang="en-US" dirty="0" smtClean="0"/>
          </a:p>
          <a:p>
            <a:endParaRPr lang="en-US" dirty="0" smtClean="0"/>
          </a:p>
          <a:p>
            <a:endParaRPr lang="en-US" dirty="0"/>
          </a:p>
        </p:txBody>
      </p:sp>
    </p:spTree>
    <p:extLst>
      <p:ext uri="{BB962C8B-B14F-4D97-AF65-F5344CB8AC3E}">
        <p14:creationId xmlns:p14="http://schemas.microsoft.com/office/powerpoint/2010/main" val="93807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1892" y="421847"/>
            <a:ext cx="11030464" cy="5974835"/>
          </a:xfrm>
          <a:prstGeom prst="rect">
            <a:avLst/>
          </a:prstGeom>
        </p:spPr>
      </p:pic>
      <p:pic>
        <p:nvPicPr>
          <p:cNvPr id="5" name="Picture 4"/>
          <p:cNvPicPr>
            <a:picLocks noChangeAspect="1"/>
          </p:cNvPicPr>
          <p:nvPr/>
        </p:nvPicPr>
        <p:blipFill>
          <a:blip r:embed="rId3"/>
          <a:stretch>
            <a:fillRect/>
          </a:stretch>
        </p:blipFill>
        <p:spPr>
          <a:xfrm>
            <a:off x="3637566" y="891367"/>
            <a:ext cx="5796773" cy="4422279"/>
          </a:xfrm>
          <a:prstGeom prst="rect">
            <a:avLst/>
          </a:prstGeom>
        </p:spPr>
      </p:pic>
    </p:spTree>
    <p:extLst>
      <p:ext uri="{BB962C8B-B14F-4D97-AF65-F5344CB8AC3E}">
        <p14:creationId xmlns:p14="http://schemas.microsoft.com/office/powerpoint/2010/main" val="1093684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10746" y="495988"/>
            <a:ext cx="11030464" cy="5974835"/>
          </a:xfrm>
          <a:prstGeom prst="rect">
            <a:avLst/>
          </a:prstGeom>
        </p:spPr>
      </p:pic>
      <p:pic>
        <p:nvPicPr>
          <p:cNvPr id="6" name="Picture 5"/>
          <p:cNvPicPr>
            <a:picLocks noChangeAspect="1"/>
          </p:cNvPicPr>
          <p:nvPr/>
        </p:nvPicPr>
        <p:blipFill>
          <a:blip r:embed="rId3"/>
          <a:stretch>
            <a:fillRect/>
          </a:stretch>
        </p:blipFill>
        <p:spPr>
          <a:xfrm>
            <a:off x="4698127" y="850215"/>
            <a:ext cx="5163752" cy="4023703"/>
          </a:xfrm>
          <a:prstGeom prst="rect">
            <a:avLst/>
          </a:prstGeom>
        </p:spPr>
      </p:pic>
    </p:spTree>
    <p:extLst>
      <p:ext uri="{BB962C8B-B14F-4D97-AF65-F5344CB8AC3E}">
        <p14:creationId xmlns:p14="http://schemas.microsoft.com/office/powerpoint/2010/main" val="1249730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23282" y="388608"/>
            <a:ext cx="11030465" cy="6014596"/>
            <a:chOff x="642552" y="380657"/>
            <a:chExt cx="11030465" cy="6014596"/>
          </a:xfrm>
        </p:grpSpPr>
        <p:pic>
          <p:nvPicPr>
            <p:cNvPr id="4" name="Picture 3"/>
            <p:cNvPicPr>
              <a:picLocks noChangeAspect="1"/>
            </p:cNvPicPr>
            <p:nvPr/>
          </p:nvPicPr>
          <p:blipFill>
            <a:blip r:embed="rId2"/>
            <a:stretch>
              <a:fillRect/>
            </a:stretch>
          </p:blipFill>
          <p:spPr>
            <a:xfrm>
              <a:off x="642552" y="380657"/>
              <a:ext cx="11030464" cy="5974835"/>
            </a:xfrm>
            <a:prstGeom prst="rect">
              <a:avLst/>
            </a:prstGeom>
          </p:spPr>
        </p:pic>
        <p:pic>
          <p:nvPicPr>
            <p:cNvPr id="7" name="Picture 6"/>
            <p:cNvPicPr>
              <a:picLocks noChangeAspect="1"/>
            </p:cNvPicPr>
            <p:nvPr/>
          </p:nvPicPr>
          <p:blipFill rotWithShape="1">
            <a:blip r:embed="rId3"/>
            <a:srcRect t="2146"/>
            <a:stretch/>
          </p:blipFill>
          <p:spPr>
            <a:xfrm>
              <a:off x="642552" y="548645"/>
              <a:ext cx="11030465" cy="5846608"/>
            </a:xfrm>
            <a:prstGeom prst="rect">
              <a:avLst/>
            </a:prstGeom>
          </p:spPr>
        </p:pic>
      </p:grpSp>
      <p:pic>
        <p:nvPicPr>
          <p:cNvPr id="3" name="Picture 2"/>
          <p:cNvPicPr>
            <a:picLocks noChangeAspect="1"/>
          </p:cNvPicPr>
          <p:nvPr/>
        </p:nvPicPr>
        <p:blipFill>
          <a:blip r:embed="rId4"/>
          <a:stretch>
            <a:fillRect/>
          </a:stretch>
        </p:blipFill>
        <p:spPr>
          <a:xfrm>
            <a:off x="5218500" y="2679462"/>
            <a:ext cx="4760388" cy="3580614"/>
          </a:xfrm>
          <a:prstGeom prst="rect">
            <a:avLst/>
          </a:prstGeom>
        </p:spPr>
      </p:pic>
    </p:spTree>
    <p:extLst>
      <p:ext uri="{BB962C8B-B14F-4D97-AF65-F5344CB8AC3E}">
        <p14:creationId xmlns:p14="http://schemas.microsoft.com/office/powerpoint/2010/main" val="1837000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42552" y="380657"/>
            <a:ext cx="11030465" cy="6014596"/>
            <a:chOff x="642552" y="380657"/>
            <a:chExt cx="11030465" cy="6014596"/>
          </a:xfrm>
        </p:grpSpPr>
        <p:pic>
          <p:nvPicPr>
            <p:cNvPr id="4" name="Picture 3"/>
            <p:cNvPicPr>
              <a:picLocks noChangeAspect="1"/>
            </p:cNvPicPr>
            <p:nvPr/>
          </p:nvPicPr>
          <p:blipFill>
            <a:blip r:embed="rId2"/>
            <a:stretch>
              <a:fillRect/>
            </a:stretch>
          </p:blipFill>
          <p:spPr>
            <a:xfrm>
              <a:off x="642552" y="380657"/>
              <a:ext cx="11030464" cy="5974835"/>
            </a:xfrm>
            <a:prstGeom prst="rect">
              <a:avLst/>
            </a:prstGeom>
          </p:spPr>
        </p:pic>
        <p:pic>
          <p:nvPicPr>
            <p:cNvPr id="7" name="Picture 6"/>
            <p:cNvPicPr>
              <a:picLocks noChangeAspect="1"/>
            </p:cNvPicPr>
            <p:nvPr/>
          </p:nvPicPr>
          <p:blipFill rotWithShape="1">
            <a:blip r:embed="rId3"/>
            <a:srcRect t="2146"/>
            <a:stretch/>
          </p:blipFill>
          <p:spPr>
            <a:xfrm>
              <a:off x="642552" y="548645"/>
              <a:ext cx="11030465" cy="5846608"/>
            </a:xfrm>
            <a:prstGeom prst="rect">
              <a:avLst/>
            </a:prstGeom>
          </p:spPr>
        </p:pic>
      </p:grpSp>
      <p:pic>
        <p:nvPicPr>
          <p:cNvPr id="10" name="Picture 9"/>
          <p:cNvPicPr>
            <a:picLocks noChangeAspect="1"/>
          </p:cNvPicPr>
          <p:nvPr/>
        </p:nvPicPr>
        <p:blipFill>
          <a:blip r:embed="rId4"/>
          <a:stretch>
            <a:fillRect/>
          </a:stretch>
        </p:blipFill>
        <p:spPr>
          <a:xfrm>
            <a:off x="901619" y="3110150"/>
            <a:ext cx="5256165" cy="3285103"/>
          </a:xfrm>
          <a:prstGeom prst="rect">
            <a:avLst/>
          </a:prstGeom>
        </p:spPr>
      </p:pic>
    </p:spTree>
    <p:extLst>
      <p:ext uri="{BB962C8B-B14F-4D97-AF65-F5344CB8AC3E}">
        <p14:creationId xmlns:p14="http://schemas.microsoft.com/office/powerpoint/2010/main" val="96187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243</TotalTime>
  <Words>1928</Words>
  <Application>Microsoft Macintosh PowerPoint</Application>
  <PresentationFormat>Widescreen</PresentationFormat>
  <Paragraphs>461</Paragraphs>
  <Slides>50</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7" baseType="lpstr">
      <vt:lpstr>Bradley Hand ITC</vt:lpstr>
      <vt:lpstr>Calibri</vt:lpstr>
      <vt:lpstr>Calibri Light</vt:lpstr>
      <vt:lpstr>Symbol</vt:lpstr>
      <vt:lpstr>Arial</vt:lpstr>
      <vt:lpstr>Office Theme</vt:lpstr>
      <vt:lpstr>Equation</vt:lpstr>
      <vt:lpstr>MCCDEC/MCCCARE/CCS Data Workshop August 1, 2016</vt:lpstr>
      <vt:lpstr>SPSS Modeler – Proof of Concept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Alternatives Considered</vt:lpstr>
      <vt:lpstr>Using Time Series Modeling to Forecast Enrollments</vt:lpstr>
      <vt:lpstr>Previous forecasts</vt:lpstr>
      <vt:lpstr>Time series forecasting</vt:lpstr>
      <vt:lpstr>Time series forecasting</vt:lpstr>
      <vt:lpstr>Exponential Smoothing</vt:lpstr>
      <vt:lpstr>Adding trends and/or seasonality</vt:lpstr>
      <vt:lpstr>Methodology</vt:lpstr>
      <vt:lpstr>Results and calculations</vt:lpstr>
      <vt:lpstr>Model fit, by semester</vt:lpstr>
      <vt:lpstr>Model fit, by year</vt:lpstr>
      <vt:lpstr>Discussion</vt:lpstr>
      <vt:lpstr>  ARIMA Time-Series Modeling: Do Tuition and/or Unemployment Rate Predict Enrollment?  </vt:lpstr>
      <vt:lpstr>Limitations to Prior Research: Gallet’s (2007) Meta-Analysis</vt:lpstr>
      <vt:lpstr>ARIMA</vt:lpstr>
      <vt:lpstr>Goodness-of-Fit </vt:lpstr>
      <vt:lpstr>Getting the Data Ready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Results</vt:lpstr>
      <vt:lpstr>Enrollment Forecasting using  ARIMA</vt:lpstr>
      <vt:lpstr>OVERVIEW</vt:lpstr>
      <vt:lpstr>ARIMA MODEL PROCEDURES</vt:lpstr>
      <vt:lpstr>EXAMPLE</vt:lpstr>
      <vt:lpstr>EXAMPLE</vt:lpstr>
      <vt:lpstr>PowerPoint Presentation</vt:lpstr>
      <vt:lpstr>MODEL PERFORMANCE</vt:lpstr>
      <vt:lpstr>CONTACT INFORMATION</vt:lpstr>
      <vt:lpstr>ARIMA CONCEPTS</vt:lpstr>
      <vt:lpstr>ARIMA MODEL OVERVIEW</vt:lpstr>
      <vt:lpstr>Thank you!  Questions?</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MCCDEC/MCCCARE/CCS Data Workshop August 1, 2016</dc:title>
  <dc:creator>Robert Marsh</dc:creator>
  <cp:lastModifiedBy>Robert Marsh</cp:lastModifiedBy>
  <cp:revision>30</cp:revision>
  <dcterms:created xsi:type="dcterms:W3CDTF">2016-07-21T19:21:55Z</dcterms:created>
  <dcterms:modified xsi:type="dcterms:W3CDTF">2016-07-29T15:05:53Z</dcterms:modified>
</cp:coreProperties>
</file>